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1" r:id="rId6"/>
    <p:sldId id="273" r:id="rId7"/>
    <p:sldId id="260" r:id="rId8"/>
    <p:sldId id="261" r:id="rId9"/>
    <p:sldId id="274" r:id="rId10"/>
    <p:sldId id="262" r:id="rId11"/>
    <p:sldId id="263" r:id="rId12"/>
    <p:sldId id="264" r:id="rId13"/>
    <p:sldId id="265" r:id="rId14"/>
    <p:sldId id="268" r:id="rId15"/>
    <p:sldId id="266" r:id="rId16"/>
    <p:sldId id="267" r:id="rId17"/>
    <p:sldId id="269" r:id="rId18"/>
    <p:sldId id="287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1F975-7539-47F8-B4B5-685A4B1750C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11AE8-1101-4ED1-AE54-6B8860C73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4632" cy="5184576"/>
          </a:xfrm>
        </p:spPr>
        <p:txBody>
          <a:bodyPr>
            <a:noAutofit/>
          </a:bodyPr>
          <a:lstStyle/>
          <a:p>
            <a:r>
              <a:rPr lang="ru-RU" sz="4000" dirty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Итоги 2019 года: </a:t>
            </a: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/>
            </a:r>
            <a:b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</a:b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чрезвычайные ситуации.</a:t>
            </a:r>
            <a:b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</a:b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 </a:t>
            </a:r>
            <a:r>
              <a:rPr lang="ru-RU" sz="4000" dirty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Анализ совершенных преступлений </a:t>
            </a: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несовершеннолетними </a:t>
            </a:r>
            <a:b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</a:b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на территории </a:t>
            </a:r>
            <a:b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</a:b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МО «</a:t>
            </a:r>
            <a:r>
              <a:rPr lang="ru-RU" sz="4000" dirty="0" err="1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Кяхтинский</a:t>
            </a:r>
            <a:r>
              <a:rPr lang="ru-RU" sz="4000" dirty="0" smtClean="0">
                <a:latin typeface="Sylfaen" pitchFamily="18" charset="0"/>
                <a:ea typeface="SimSun-ExtB" pitchFamily="49" charset="-122"/>
                <a:cs typeface="FrankRuehl" pitchFamily="34" charset="-79"/>
              </a:rPr>
              <a:t> район» </a:t>
            </a:r>
            <a:endParaRPr lang="ru-RU" sz="4000" dirty="0">
              <a:latin typeface="Sylfaen" pitchFamily="18" charset="0"/>
              <a:ea typeface="SimSun-ExtB" pitchFamily="49" charset="-122"/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330547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мая 2019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65464" cy="3984556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Несовершеннолетний У., 2004 года рождения, не является жителем </a:t>
            </a:r>
            <a:r>
              <a:rPr lang="ru-RU" sz="2000" dirty="0" err="1" smtClean="0"/>
              <a:t>Кяхтинского</a:t>
            </a:r>
            <a:r>
              <a:rPr lang="ru-RU" sz="2000" dirty="0" smtClean="0"/>
              <a:t> района</a:t>
            </a:r>
          </a:p>
          <a:p>
            <a:endParaRPr lang="ru-RU" sz="2000" dirty="0" smtClean="0"/>
          </a:p>
          <a:p>
            <a:r>
              <a:rPr lang="ru-RU" sz="2000" dirty="0" smtClean="0"/>
              <a:t>Несовершеннолетний К., 2004 года рождения, </a:t>
            </a:r>
          </a:p>
          <a:p>
            <a:r>
              <a:rPr lang="ru-RU" sz="2000" dirty="0" smtClean="0"/>
              <a:t>МБОУ  «</a:t>
            </a:r>
            <a:r>
              <a:rPr lang="ru-RU" sz="2000" dirty="0" err="1" smtClean="0"/>
              <a:t>Кяхтинская</a:t>
            </a:r>
            <a:r>
              <a:rPr lang="ru-RU" sz="2000" dirty="0" smtClean="0"/>
              <a:t> СОШ № 2»</a:t>
            </a:r>
          </a:p>
          <a:p>
            <a:endParaRPr lang="ru-RU" sz="2000" dirty="0"/>
          </a:p>
          <a:p>
            <a:r>
              <a:rPr lang="ru-RU" sz="2000" dirty="0" smtClean="0"/>
              <a:t>Несовершеннолетний Б., 2002 года рождения, </a:t>
            </a:r>
          </a:p>
          <a:p>
            <a:r>
              <a:rPr lang="ru-RU" sz="2000" dirty="0" smtClean="0"/>
              <a:t>БРТС и ПТ открыто похитили сотовый телефон у несовершеннолетнего Г., находясь во дворе Гостиных рядов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09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732340" cy="4464496"/>
          </a:xfrm>
        </p:spPr>
        <p:txBody>
          <a:bodyPr>
            <a:normAutofit/>
          </a:bodyPr>
          <a:lstStyle/>
          <a:p>
            <a:r>
              <a:rPr lang="ru-RU" sz="2000" dirty="0"/>
              <a:t>18 декабря 2019 </a:t>
            </a:r>
            <a:r>
              <a:rPr lang="ru-RU" sz="2000" dirty="0" smtClean="0"/>
              <a:t>года</a:t>
            </a:r>
          </a:p>
          <a:p>
            <a:r>
              <a:rPr lang="ru-RU" sz="2000" dirty="0" smtClean="0"/>
              <a:t>     несовершеннолетний Д., 2003 года рождения, ББМК МЗ РБ похитил сотовый телефон марки «</a:t>
            </a:r>
            <a:r>
              <a:rPr lang="ru-RU" sz="2000" dirty="0" err="1" smtClean="0"/>
              <a:t>Хонор</a:t>
            </a:r>
            <a:r>
              <a:rPr lang="ru-RU" sz="2000" dirty="0" smtClean="0"/>
              <a:t> 7С» в проходной колледжа; </a:t>
            </a:r>
          </a:p>
          <a:p>
            <a:endParaRPr lang="ru-RU" sz="2000" dirty="0"/>
          </a:p>
          <a:p>
            <a:r>
              <a:rPr lang="ru-RU" sz="2000" dirty="0" smtClean="0"/>
              <a:t>01 июня 2019 года несовершеннолетний М., МБОУ «</a:t>
            </a:r>
            <a:r>
              <a:rPr lang="ru-RU" sz="2000" dirty="0" err="1" smtClean="0"/>
              <a:t>Хоронхойская</a:t>
            </a:r>
            <a:r>
              <a:rPr lang="ru-RU" sz="2000" dirty="0" smtClean="0"/>
              <a:t> СОШ» не справился с рулевым управлением, совершил опрокидывание  мотоцикла «Минск», в результате ДТП пострадал пассажир К.</a:t>
            </a:r>
          </a:p>
          <a:p>
            <a:endParaRPr lang="ru-RU" sz="2000" dirty="0" smtClean="0"/>
          </a:p>
          <a:p>
            <a:r>
              <a:rPr lang="ru-RU" sz="2000" dirty="0" smtClean="0"/>
              <a:t>06 июня 2019 года несовершеннолетняя Б., ХФ БРТС и ПТ тайно похитила сотовый телефон мари «</a:t>
            </a:r>
            <a:r>
              <a:rPr lang="en-US" sz="2000" dirty="0" err="1" smtClean="0"/>
              <a:t>Iphone</a:t>
            </a:r>
            <a:r>
              <a:rPr lang="ru-RU" sz="2000" dirty="0" smtClean="0"/>
              <a:t>»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73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Общественно – опасные деяния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525658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ru-RU" sz="1800" dirty="0" smtClean="0"/>
              <a:t>Всего в 2019 году:  18</a:t>
            </a:r>
          </a:p>
          <a:p>
            <a:r>
              <a:rPr lang="ru-RU" sz="1800" dirty="0" smtClean="0"/>
              <a:t>Несовершеннолетний П., 2009 года рождения, вечерняя школа, совершил кражу  у </a:t>
            </a:r>
            <a:r>
              <a:rPr lang="ru-RU" sz="1800" dirty="0" err="1" smtClean="0"/>
              <a:t>гр.Б</a:t>
            </a:r>
            <a:r>
              <a:rPr lang="ru-RU" sz="1800" dirty="0" smtClean="0"/>
              <a:t>., проникнув в жилище</a:t>
            </a:r>
          </a:p>
          <a:p>
            <a:r>
              <a:rPr lang="ru-RU" sz="1800" dirty="0" smtClean="0"/>
              <a:t>Несовершеннолетний М., 2008 года рождения, </a:t>
            </a:r>
            <a:r>
              <a:rPr lang="ru-RU" sz="1800" dirty="0" err="1" smtClean="0"/>
              <a:t>Наушкинская</a:t>
            </a:r>
            <a:r>
              <a:rPr lang="ru-RU" sz="1800" dirty="0" smtClean="0"/>
              <a:t> СОШ, угрожал несовершеннолетнему Т.  ножом, который находился в кармане куртки.  </a:t>
            </a:r>
          </a:p>
          <a:p>
            <a:r>
              <a:rPr lang="ru-RU" sz="1800" dirty="0" smtClean="0"/>
              <a:t>Несовершеннолетний Б., 2007 года рождения, ГБУСО «Добрый» , незаконно проник в жилище </a:t>
            </a:r>
            <a:r>
              <a:rPr lang="ru-RU" sz="1800" dirty="0" err="1" smtClean="0"/>
              <a:t>гр.Г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Несовершеннолетний Б., 2005 года рождения, В., 2005 года рождения, </a:t>
            </a:r>
            <a:r>
              <a:rPr lang="ru-RU" sz="1800" dirty="0" err="1" smtClean="0"/>
              <a:t>с.Чикой</a:t>
            </a:r>
            <a:r>
              <a:rPr lang="ru-RU" sz="1800" dirty="0" smtClean="0"/>
              <a:t>, нанесли побои С.  в ходе драки</a:t>
            </a:r>
          </a:p>
          <a:p>
            <a:r>
              <a:rPr lang="ru-RU" sz="1800" dirty="0" smtClean="0"/>
              <a:t>Несовершеннолетний Н., 2006 года рождения, МБОУ «</a:t>
            </a:r>
            <a:r>
              <a:rPr lang="ru-RU" sz="1800" dirty="0" err="1" smtClean="0"/>
              <a:t>Кяхтинская</a:t>
            </a:r>
            <a:r>
              <a:rPr lang="ru-RU" sz="1800" dirty="0" smtClean="0"/>
              <a:t> СОШ № 3», совершил кражу сотового телефона во время урока физической культуры</a:t>
            </a:r>
          </a:p>
          <a:p>
            <a:r>
              <a:rPr lang="ru-RU" sz="1800" dirty="0" smtClean="0"/>
              <a:t>Несовершеннолетняя М., 2009 года рождения, МБОУ «</a:t>
            </a:r>
            <a:r>
              <a:rPr lang="ru-RU" sz="1800" dirty="0" err="1" smtClean="0"/>
              <a:t>Кяхтинская</a:t>
            </a:r>
            <a:r>
              <a:rPr lang="ru-RU" sz="1800" dirty="0" smtClean="0"/>
              <a:t> СОШ № 4», совершила кражу велосипеда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130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1152127"/>
          </a:xfrm>
        </p:spPr>
        <p:txBody>
          <a:bodyPr/>
          <a:lstStyle/>
          <a:p>
            <a:r>
              <a:rPr lang="ru-RU" dirty="0" smtClean="0"/>
              <a:t>ДТП, совершенные с участием несовершеннолетних, со смертельным исходом в 2019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20940" cy="3907971"/>
          </a:xfrm>
        </p:spPr>
        <p:txBody>
          <a:bodyPr>
            <a:noAutofit/>
          </a:bodyPr>
          <a:lstStyle/>
          <a:p>
            <a:r>
              <a:rPr lang="ru-RU" sz="2000" dirty="0" smtClean="0"/>
              <a:t>24.03.2019 года – трасса </a:t>
            </a:r>
            <a:r>
              <a:rPr lang="ru-RU" sz="2000" dirty="0" err="1" smtClean="0"/>
              <a:t>Хоронхой</a:t>
            </a:r>
            <a:r>
              <a:rPr lang="ru-RU" sz="2000" dirty="0" smtClean="0"/>
              <a:t> – </a:t>
            </a:r>
            <a:r>
              <a:rPr lang="ru-RU" sz="2000" dirty="0" err="1" smtClean="0"/>
              <a:t>Усть</a:t>
            </a:r>
            <a:r>
              <a:rPr lang="ru-RU" sz="2000" dirty="0" smtClean="0"/>
              <a:t> – Кяхта, несовершеннолетние Г. (</a:t>
            </a:r>
            <a:r>
              <a:rPr lang="ru-RU" sz="2000" dirty="0" err="1" smtClean="0"/>
              <a:t>Усть-Кяхтинская</a:t>
            </a:r>
            <a:r>
              <a:rPr lang="ru-RU" sz="2000" dirty="0" smtClean="0"/>
              <a:t> СОШ)</a:t>
            </a:r>
          </a:p>
          <a:p>
            <a:r>
              <a:rPr lang="ru-RU" sz="2000" dirty="0" smtClean="0"/>
              <a:t> С. (медицинский колледж) </a:t>
            </a:r>
          </a:p>
          <a:p>
            <a:r>
              <a:rPr lang="ru-RU" sz="2000" dirty="0" smtClean="0"/>
              <a:t> М. (ХФ БРТС и ПТ) </a:t>
            </a:r>
          </a:p>
          <a:p>
            <a:r>
              <a:rPr lang="ru-RU" sz="2000" dirty="0" smtClean="0"/>
              <a:t> О. (ХФ БРТС и ПТ)</a:t>
            </a:r>
          </a:p>
          <a:p>
            <a:r>
              <a:rPr lang="ru-RU" sz="2000" dirty="0" smtClean="0"/>
              <a:t> Р. (</a:t>
            </a:r>
            <a:r>
              <a:rPr lang="ru-RU" sz="2000" dirty="0" err="1" smtClean="0"/>
              <a:t>Хоронхойская</a:t>
            </a:r>
            <a:r>
              <a:rPr lang="ru-RU" sz="2000" dirty="0" smtClean="0"/>
              <a:t> СОШ)</a:t>
            </a:r>
          </a:p>
          <a:p>
            <a:r>
              <a:rPr lang="ru-RU" sz="2000" dirty="0" smtClean="0"/>
              <a:t> К. (</a:t>
            </a:r>
            <a:r>
              <a:rPr lang="ru-RU" sz="2000" dirty="0" err="1" smtClean="0"/>
              <a:t>Хоронхойская</a:t>
            </a:r>
            <a:r>
              <a:rPr lang="ru-RU" sz="2000" dirty="0" smtClean="0"/>
              <a:t> СОШ)</a:t>
            </a:r>
          </a:p>
          <a:p>
            <a:r>
              <a:rPr lang="ru-RU" sz="2000" dirty="0" smtClean="0"/>
              <a:t> Р. (</a:t>
            </a:r>
            <a:r>
              <a:rPr lang="ru-RU" sz="2000" dirty="0" err="1" smtClean="0"/>
              <a:t>Хоронхойская</a:t>
            </a:r>
            <a:r>
              <a:rPr lang="ru-RU" sz="2000" dirty="0" smtClean="0"/>
              <a:t> СОШ) </a:t>
            </a:r>
          </a:p>
          <a:p>
            <a:r>
              <a:rPr lang="ru-RU" sz="2000" dirty="0" smtClean="0"/>
              <a:t>        В результате ДТП несовершеннолетний О. скончался.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346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DN1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408712" cy="401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4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07.10.2019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100628"/>
            <a:ext cx="7972697" cy="4632628"/>
          </a:xfrm>
        </p:spPr>
        <p:txBody>
          <a:bodyPr>
            <a:noAutofit/>
          </a:bodyPr>
          <a:lstStyle/>
          <a:p>
            <a:r>
              <a:rPr lang="ru-RU" sz="2400" dirty="0" smtClean="0"/>
              <a:t>31 км автодороги «</a:t>
            </a:r>
            <a:r>
              <a:rPr lang="ru-RU" sz="2400" dirty="0" err="1" smtClean="0"/>
              <a:t>Хоронхой</a:t>
            </a:r>
            <a:r>
              <a:rPr lang="ru-RU" sz="2400" dirty="0" smtClean="0"/>
              <a:t> – Усть-Кяхта – Большой Луг», вблизи улуса </a:t>
            </a:r>
            <a:r>
              <a:rPr lang="ru-RU" sz="2400" dirty="0" err="1" smtClean="0"/>
              <a:t>Субуктуй</a:t>
            </a:r>
            <a:r>
              <a:rPr lang="ru-RU" sz="2400" dirty="0" smtClean="0"/>
              <a:t> находились в автомобили «</a:t>
            </a:r>
            <a:r>
              <a:rPr lang="en-US" sz="2400" dirty="0" smtClean="0"/>
              <a:t>Nissan </a:t>
            </a:r>
            <a:r>
              <a:rPr lang="en-US" sz="2400" dirty="0" err="1" smtClean="0"/>
              <a:t>Lucino</a:t>
            </a:r>
            <a:r>
              <a:rPr lang="ru-RU" sz="2400" dirty="0" smtClean="0"/>
              <a:t>»:</a:t>
            </a:r>
          </a:p>
          <a:p>
            <a:r>
              <a:rPr lang="ru-RU" sz="2400" dirty="0" smtClean="0"/>
              <a:t>1. Несовершеннолетний З. (Центр «Добрый»)</a:t>
            </a:r>
          </a:p>
          <a:p>
            <a:r>
              <a:rPr lang="ru-RU" sz="2400" dirty="0" smtClean="0"/>
              <a:t>2. Несовершеннолетний Б. (Центр «Добрый»)</a:t>
            </a:r>
          </a:p>
          <a:p>
            <a:r>
              <a:rPr lang="ru-RU" sz="2400" dirty="0" smtClean="0"/>
              <a:t>3. Несовершеннолетний К. (БРТС и ПТ) </a:t>
            </a:r>
          </a:p>
          <a:p>
            <a:r>
              <a:rPr lang="ru-RU" sz="2400" dirty="0" smtClean="0"/>
              <a:t>4. Несовершеннолетний К. (Центр «Добрый») </a:t>
            </a:r>
          </a:p>
          <a:p>
            <a:r>
              <a:rPr lang="ru-RU" sz="2400" dirty="0" smtClean="0"/>
              <a:t>Взрослые:  5. А.  (выпускник Центра Добрый»)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6. Д. (БРТС и ПТ)</a:t>
            </a:r>
          </a:p>
          <a:p>
            <a:r>
              <a:rPr lang="ru-RU" sz="2400" dirty="0" smtClean="0"/>
              <a:t>В результате полученных в ДТП травм несовершеннолетний К. скончался.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242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DN1\Desktop\c7ca424b4e2351e97d190da26e7dae8d (1)-m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378514" cy="424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05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Суицидальная активность несовершеннолетних в 2019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520940" cy="5040560"/>
          </a:xfrm>
        </p:spPr>
        <p:txBody>
          <a:bodyPr>
            <a:noAutofit/>
          </a:bodyPr>
          <a:lstStyle/>
          <a:p>
            <a:r>
              <a:rPr lang="ru-RU" sz="2000" dirty="0" smtClean="0"/>
              <a:t>15 февраля 2019 года – студентка БРТС и ПТ С., 2001 года рождения, пыталась спрыгнуть с крыши общежития техникума</a:t>
            </a:r>
          </a:p>
          <a:p>
            <a:r>
              <a:rPr lang="ru-RU" sz="2000" dirty="0" smtClean="0"/>
              <a:t>22 марта 2019 года – ученица 8 класса МБОУ «</a:t>
            </a:r>
            <a:r>
              <a:rPr lang="ru-RU" sz="2000" dirty="0" err="1" smtClean="0"/>
              <a:t>Большекударинская</a:t>
            </a:r>
            <a:r>
              <a:rPr lang="ru-RU" sz="2000" dirty="0" smtClean="0"/>
              <a:t> СОШ» Ж., 2005 года рождения, покончила жизнь самоубийством, путем удушения петлей, находясь в ограде своего дома</a:t>
            </a:r>
          </a:p>
          <a:p>
            <a:r>
              <a:rPr lang="ru-RU" sz="2000" dirty="0" smtClean="0"/>
              <a:t>05 апреля 2019 года – студентка ББМК МЗ РБ С., употребила 35 таблеток «</a:t>
            </a:r>
            <a:r>
              <a:rPr lang="ru-RU" sz="2000" dirty="0" err="1" smtClean="0"/>
              <a:t>Анаприлин</a:t>
            </a:r>
            <a:r>
              <a:rPr lang="ru-RU" sz="2000" dirty="0" smtClean="0"/>
              <a:t>», чем совершила медикаментозное отравление </a:t>
            </a:r>
          </a:p>
          <a:p>
            <a:r>
              <a:rPr lang="ru-RU" sz="2000" dirty="0" smtClean="0"/>
              <a:t>24 апреля 2019 года – несовершеннолетний С., 2002 года рождения, (Центр «Добрый») нанес резанные раны на левое предплечье, находясь  у своей матери в </a:t>
            </a:r>
            <a:r>
              <a:rPr lang="ru-RU" sz="2000" dirty="0" err="1" smtClean="0"/>
              <a:t>г.Закаменск</a:t>
            </a:r>
            <a:r>
              <a:rPr lang="ru-RU" sz="2000" dirty="0" smtClean="0"/>
              <a:t> (причина: желание жить с матерью, которая лишена родительских прав)</a:t>
            </a:r>
          </a:p>
          <a:p>
            <a:r>
              <a:rPr lang="ru-RU" sz="2000" dirty="0" smtClean="0"/>
              <a:t>Сентябрь 2019 года – несовершеннолетняя Г., 8 класс МБОУ «</a:t>
            </a:r>
            <a:r>
              <a:rPr lang="ru-RU" sz="2000" dirty="0" err="1" smtClean="0"/>
              <a:t>Хоронхойская</a:t>
            </a:r>
            <a:r>
              <a:rPr lang="ru-RU" sz="2000" dirty="0" smtClean="0"/>
              <a:t> СОШ» нанесла порезы на предплечье, (причина: желание обратить внимание отца)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1852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708920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Количество самовольных </a:t>
            </a:r>
            <a:r>
              <a:rPr lang="ru-RU" sz="4000" dirty="0" smtClean="0"/>
              <a:t>уходов, совершенных несовершеннолетними</a:t>
            </a:r>
          </a:p>
          <a:p>
            <a:r>
              <a:rPr lang="ru-RU" sz="4000" dirty="0" smtClean="0"/>
              <a:t>в 2019 году – </a:t>
            </a:r>
            <a:r>
              <a:rPr lang="ru-RU" sz="4000" dirty="0"/>
              <a:t>28.</a:t>
            </a:r>
          </a:p>
        </p:txBody>
      </p:sp>
    </p:spTree>
    <p:extLst>
      <p:ext uri="{BB962C8B-B14F-4D97-AF65-F5344CB8AC3E}">
        <p14:creationId xmlns:p14="http://schemas.microsoft.com/office/powerpoint/2010/main" val="170013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9399" y="1726737"/>
            <a:ext cx="5650992" cy="1207509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907704" y="3212976"/>
            <a:ext cx="6737729" cy="1881969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/>
              <a:t>Председатель КДН и </a:t>
            </a:r>
            <a:r>
              <a:rPr lang="ru-RU" sz="1600" b="1" dirty="0" err="1" smtClean="0"/>
              <a:t>зП</a:t>
            </a:r>
            <a:r>
              <a:rPr lang="ru-RU" sz="1600" b="1" dirty="0" smtClean="0"/>
              <a:t> </a:t>
            </a:r>
          </a:p>
          <a:p>
            <a:pPr algn="r"/>
            <a:r>
              <a:rPr lang="ru-RU" sz="1600" b="1" dirty="0" err="1" smtClean="0"/>
              <a:t>мо</a:t>
            </a:r>
            <a:r>
              <a:rPr lang="ru-RU" sz="1600" b="1" dirty="0" smtClean="0"/>
              <a:t> «</a:t>
            </a:r>
            <a:r>
              <a:rPr lang="ru-RU" sz="1600" b="1" dirty="0" err="1" smtClean="0"/>
              <a:t>кяхтинский</a:t>
            </a:r>
            <a:r>
              <a:rPr lang="ru-RU" sz="1600" b="1" dirty="0" smtClean="0"/>
              <a:t> район»</a:t>
            </a:r>
          </a:p>
          <a:p>
            <a:pPr algn="r"/>
            <a:r>
              <a:rPr lang="ru-RU" sz="1600" b="1" dirty="0" err="1" smtClean="0"/>
              <a:t>М.Г.гусляков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37111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a typeface="SimSun-ExtB" pitchFamily="49" charset="-122"/>
              </a:rPr>
              <a:t>Статистика подростковой преступности:</a:t>
            </a:r>
            <a:endParaRPr lang="ru-RU" dirty="0">
              <a:ea typeface="SimSun-ExtB" pitchFamily="49" charset="-12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7804348" cy="4200580"/>
          </a:xfrm>
        </p:spPr>
        <p:txBody>
          <a:bodyPr>
            <a:normAutofit fontScale="92500" lnSpcReduction="10000"/>
          </a:bodyPr>
          <a:lstStyle/>
          <a:p>
            <a:r>
              <a:rPr lang="ru-RU" sz="3300" dirty="0" smtClean="0">
                <a:latin typeface="Sylfaen" pitchFamily="18" charset="0"/>
              </a:rPr>
              <a:t>2015 год – 46 преступлений</a:t>
            </a:r>
          </a:p>
          <a:p>
            <a:r>
              <a:rPr lang="ru-RU" sz="3300" dirty="0" smtClean="0">
                <a:latin typeface="Sylfaen" pitchFamily="18" charset="0"/>
              </a:rPr>
              <a:t>2016 год - рост </a:t>
            </a:r>
            <a:r>
              <a:rPr lang="ru-RU" sz="3300" dirty="0">
                <a:latin typeface="Sylfaen" pitchFamily="18" charset="0"/>
              </a:rPr>
              <a:t>на 23,8 % (с 46 до 59</a:t>
            </a:r>
            <a:r>
              <a:rPr lang="ru-RU" sz="3300" dirty="0" smtClean="0">
                <a:latin typeface="Sylfaen" pitchFamily="18" charset="0"/>
              </a:rPr>
              <a:t>) </a:t>
            </a:r>
          </a:p>
          <a:p>
            <a:r>
              <a:rPr lang="ru-RU" sz="3300" dirty="0" smtClean="0">
                <a:latin typeface="Sylfaen" pitchFamily="18" charset="0"/>
              </a:rPr>
              <a:t>2017 год – снижение на 63%, (с 59 до 22) </a:t>
            </a:r>
          </a:p>
          <a:p>
            <a:r>
              <a:rPr lang="ru-RU" sz="3300" dirty="0" smtClean="0">
                <a:latin typeface="Sylfaen" pitchFamily="18" charset="0"/>
              </a:rPr>
              <a:t>2018 год -  рост на 81,8% (с 22 до 40)  </a:t>
            </a:r>
          </a:p>
          <a:p>
            <a:r>
              <a:rPr lang="ru-RU" sz="3300" dirty="0" smtClean="0">
                <a:latin typeface="Sylfaen" pitchFamily="18" charset="0"/>
              </a:rPr>
              <a:t>2019 год – снижение на 40 % (с 40 до 24) </a:t>
            </a:r>
          </a:p>
          <a:p>
            <a:r>
              <a:rPr lang="ru-RU" sz="3300" dirty="0" smtClean="0">
                <a:latin typeface="Sylfaen" pitchFamily="18" charset="0"/>
              </a:rPr>
              <a:t>  общественно – опасных деяний – 18.</a:t>
            </a:r>
            <a:endParaRPr lang="ru-RU" sz="3300" dirty="0">
              <a:latin typeface="Sylfaen" pitchFamily="18" charset="0"/>
            </a:endParaRPr>
          </a:p>
          <a:p>
            <a:r>
              <a:rPr lang="ru-RU" sz="3300" dirty="0" smtClean="0">
                <a:latin typeface="Sylfaen" pitchFamily="18" charset="0"/>
              </a:rPr>
              <a:t>Республика Бурятия – снижение подростковой преступности на 29,1 %</a:t>
            </a:r>
            <a:endParaRPr lang="ru-RU" sz="33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статистика 2019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959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Количество несовершеннолетних, поставленных на учет а ПДН ОМВД России по </a:t>
            </a:r>
            <a:r>
              <a:rPr lang="ru-RU" sz="2000" dirty="0" err="1" smtClean="0"/>
              <a:t>Кяхтинскому</a:t>
            </a:r>
            <a:r>
              <a:rPr lang="ru-RU" sz="2000" dirty="0" smtClean="0"/>
              <a:t> району – 70 детей, состояло на 31.12.2019 года – 32 несовершеннолетних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Количество несовершеннолетних, состоящих на </a:t>
            </a:r>
            <a:r>
              <a:rPr lang="ru-RU" sz="2000" dirty="0" err="1" smtClean="0"/>
              <a:t>внутришкольном</a:t>
            </a:r>
            <a:r>
              <a:rPr lang="ru-RU" sz="2000" dirty="0" smtClean="0"/>
              <a:t> учете – 32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Количество семей, находящихся в СОП – 13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Лишено родительских прав – 11 родителей (22 ребенка)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Ограничено в родительских правах – 9 родителей (23 ребенка)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Отобрано органом опеки и попечительства – 1 ребенок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Восстановлены в родительских правах – 3 родителей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784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Заседания: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709480" cy="45606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Общее количество заседаний – 29 </a:t>
            </a:r>
          </a:p>
          <a:p>
            <a:r>
              <a:rPr lang="ru-RU" sz="2800" dirty="0" smtClean="0"/>
              <a:t>Выездных заседаний – 4 </a:t>
            </a:r>
          </a:p>
          <a:p>
            <a:r>
              <a:rPr lang="ru-RU" sz="2800" dirty="0" smtClean="0"/>
              <a:t>МО «</a:t>
            </a:r>
            <a:r>
              <a:rPr lang="ru-RU" sz="2800" dirty="0" err="1" smtClean="0"/>
              <a:t>Шарагольское</a:t>
            </a:r>
            <a:r>
              <a:rPr lang="ru-RU" sz="2800" dirty="0" smtClean="0"/>
              <a:t>», МО «</a:t>
            </a:r>
            <a:r>
              <a:rPr lang="ru-RU" sz="2800" dirty="0" err="1" smtClean="0"/>
              <a:t>Тамирское</a:t>
            </a:r>
            <a:r>
              <a:rPr lang="ru-RU" sz="2800" dirty="0" smtClean="0"/>
              <a:t>», </a:t>
            </a:r>
          </a:p>
          <a:p>
            <a:r>
              <a:rPr lang="ru-RU" sz="2800" dirty="0" smtClean="0"/>
              <a:t>МО «</a:t>
            </a:r>
            <a:r>
              <a:rPr lang="ru-RU" sz="2800" dirty="0" err="1" smtClean="0"/>
              <a:t>Усть-Кяхтинское</a:t>
            </a:r>
            <a:r>
              <a:rPr lang="ru-RU" sz="2800" dirty="0" smtClean="0"/>
              <a:t>», МО «</a:t>
            </a:r>
            <a:r>
              <a:rPr lang="ru-RU" sz="2800" dirty="0" err="1" smtClean="0"/>
              <a:t>Зарянское</a:t>
            </a:r>
            <a:r>
              <a:rPr lang="ru-RU" sz="2800" dirty="0" smtClean="0"/>
              <a:t>»</a:t>
            </a:r>
          </a:p>
          <a:p>
            <a:endParaRPr lang="ru-RU" sz="2800" dirty="0"/>
          </a:p>
          <a:p>
            <a:r>
              <a:rPr lang="ru-RU" sz="2800" dirty="0" smtClean="0"/>
              <a:t>Рассмотрено административных материалов: </a:t>
            </a:r>
          </a:p>
          <a:p>
            <a:r>
              <a:rPr lang="ru-RU" sz="2800" dirty="0" smtClean="0"/>
              <a:t>2017 год – 364</a:t>
            </a:r>
          </a:p>
          <a:p>
            <a:r>
              <a:rPr lang="ru-RU" sz="2800" dirty="0" smtClean="0"/>
              <a:t>2018 год – 373</a:t>
            </a:r>
          </a:p>
          <a:p>
            <a:r>
              <a:rPr lang="ru-RU" sz="2800" dirty="0" smtClean="0"/>
              <a:t>2019 год – 389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281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 «</a:t>
            </a:r>
            <a:r>
              <a:rPr lang="ru-RU" dirty="0" err="1" smtClean="0"/>
              <a:t>Шарагольское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5" name="Picture 3" descr="C:\Users\KDN1\Desktop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57" y="1100138"/>
            <a:ext cx="6364110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18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 «</a:t>
            </a:r>
            <a:r>
              <a:rPr lang="ru-RU" dirty="0" err="1" smtClean="0"/>
              <a:t>усть-Кяхтинское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098" name="Picture 2" descr="C:\Users\KDN1\Desktop\djmu5eijl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57" y="1100138"/>
            <a:ext cx="6364110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70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ru-RU" dirty="0" smtClean="0"/>
              <a:t>Причины совершения уголовных преступлений и Общественно-опасных деяний несовершеннолетними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3819939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Незанятость   несовершеннолетних  в свободное от учебы время; </a:t>
            </a:r>
          </a:p>
          <a:p>
            <a:r>
              <a:rPr lang="ru-RU" sz="2400" dirty="0" smtClean="0"/>
              <a:t>Отсутствие надлежащего контроля со стороны родителей;</a:t>
            </a:r>
          </a:p>
          <a:p>
            <a:r>
              <a:rPr lang="ru-RU" sz="2400" dirty="0" smtClean="0"/>
              <a:t>Недостаточная организация воспитательной работы в образовательных учреждениях района.</a:t>
            </a:r>
          </a:p>
          <a:p>
            <a:r>
              <a:rPr lang="ru-RU" sz="2400" smtClean="0"/>
              <a:t>Количество самовольных уходов – 28</a:t>
            </a:r>
          </a:p>
          <a:p>
            <a:endParaRPr lang="ru-RU" sz="2400" dirty="0"/>
          </a:p>
          <a:p>
            <a:r>
              <a:rPr lang="ru-RU" sz="2400" dirty="0" smtClean="0"/>
              <a:t>Рост грабежей и разбоев, совершенных несовершеннолетними в 2019 году.</a:t>
            </a:r>
          </a:p>
        </p:txBody>
      </p:sp>
    </p:spTree>
    <p:extLst>
      <p:ext uri="{BB962C8B-B14F-4D97-AF65-F5344CB8AC3E}">
        <p14:creationId xmlns:p14="http://schemas.microsoft.com/office/powerpoint/2010/main" val="26912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09 января 2019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ea typeface="SimSun-ExtB" pitchFamily="49" charset="-122"/>
              </a:rPr>
              <a:t>Несовершеннолетний Н. совместно с </a:t>
            </a:r>
            <a:r>
              <a:rPr lang="ru-RU" sz="2000" dirty="0" err="1" smtClean="0">
                <a:ea typeface="SimSun-ExtB" pitchFamily="49" charset="-122"/>
              </a:rPr>
              <a:t>гр.К</a:t>
            </a:r>
            <a:r>
              <a:rPr lang="ru-RU" sz="2000" dirty="0" smtClean="0">
                <a:ea typeface="SimSun-ExtB" pitchFamily="49" charset="-122"/>
              </a:rPr>
              <a:t>., 1993 г.р. Совершили разбойное нападение и похитили товарно-материальные ценности</a:t>
            </a:r>
          </a:p>
          <a:p>
            <a:endParaRPr lang="ru-RU" sz="2000" dirty="0">
              <a:ea typeface="SimSun-ExtB" pitchFamily="49" charset="-122"/>
            </a:endParaRPr>
          </a:p>
          <a:p>
            <a:r>
              <a:rPr lang="ru-RU" sz="2000" dirty="0" smtClean="0">
                <a:ea typeface="SimSun-ExtB" pitchFamily="49" charset="-122"/>
              </a:rPr>
              <a:t>Несовершеннолетний Н. на момент совершения преступления нигде не обучался, не работал, дома не проживал. </a:t>
            </a:r>
          </a:p>
          <a:p>
            <a:r>
              <a:rPr lang="ru-RU" sz="2000" dirty="0" smtClean="0">
                <a:ea typeface="SimSun-ExtB" pitchFamily="49" charset="-122"/>
              </a:rPr>
              <a:t>Самовольно уезжал в другой район.</a:t>
            </a:r>
          </a:p>
          <a:p>
            <a:r>
              <a:rPr lang="ru-RU" sz="2000" dirty="0" smtClean="0">
                <a:ea typeface="SimSun-ExtB" pitchFamily="49" charset="-122"/>
              </a:rPr>
              <a:t>Законный представитель неоднократно привлекалась к административной ответственности по ч.1 ст.5.35 </a:t>
            </a:r>
            <a:r>
              <a:rPr lang="ru-RU" sz="2000" dirty="0" err="1" smtClean="0">
                <a:ea typeface="SimSun-ExtB" pitchFamily="49" charset="-122"/>
              </a:rPr>
              <a:t>КРФоАП</a:t>
            </a:r>
            <a:r>
              <a:rPr lang="ru-RU" sz="2000" dirty="0" smtClean="0">
                <a:ea typeface="SimSun-ExtB" pitchFamily="49" charset="-122"/>
              </a:rPr>
              <a:t> за ненадлежащее воспитание и обучение сына</a:t>
            </a:r>
          </a:p>
          <a:p>
            <a:endParaRPr lang="ru-RU" sz="2000" dirty="0">
              <a:ea typeface="SimSun-ExtB" pitchFamily="49" charset="-122"/>
            </a:endParaRPr>
          </a:p>
          <a:p>
            <a:r>
              <a:rPr lang="ru-RU" sz="2000" dirty="0" smtClean="0">
                <a:ea typeface="SimSun-ExtB" pitchFamily="49" charset="-122"/>
              </a:rPr>
              <a:t>Осужден </a:t>
            </a:r>
            <a:r>
              <a:rPr lang="ru-RU" sz="2000" dirty="0" err="1" smtClean="0">
                <a:ea typeface="SimSun-ExtB" pitchFamily="49" charset="-122"/>
              </a:rPr>
              <a:t>Кяхтинским</a:t>
            </a:r>
            <a:r>
              <a:rPr lang="ru-RU" sz="2000" dirty="0" smtClean="0">
                <a:ea typeface="SimSun-ExtB" pitchFamily="49" charset="-122"/>
              </a:rPr>
              <a:t> районным судом условно. </a:t>
            </a:r>
            <a:endParaRPr lang="ru-RU" sz="2000" dirty="0"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27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DN1\Desktop\im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096000" cy="288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02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212</TotalTime>
  <Words>946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Итоги 2019 года:  чрезвычайные ситуации.  Анализ совершенных преступлений несовершеннолетними  на территории  МО «Кяхтинский район» </vt:lpstr>
      <vt:lpstr>Статистика подростковой преступности:</vt:lpstr>
      <vt:lpstr>Общая статистика 2019 года</vt:lpstr>
      <vt:lpstr>Заседания: </vt:lpstr>
      <vt:lpstr>МО «Шарагольское»</vt:lpstr>
      <vt:lpstr>Мо «усть-Кяхтинское»</vt:lpstr>
      <vt:lpstr>Причины совершения уголовных преступлений и Общественно-опасных деяний несовершеннолетними</vt:lpstr>
      <vt:lpstr>09 января 2019 года</vt:lpstr>
      <vt:lpstr>Презентация PowerPoint</vt:lpstr>
      <vt:lpstr>1 мая 2019 года</vt:lpstr>
      <vt:lpstr>Презентация PowerPoint</vt:lpstr>
      <vt:lpstr>Общественно – опасные деяния</vt:lpstr>
      <vt:lpstr>ДТП, совершенные с участием несовершеннолетних, со смертельным исходом в 2019 году</vt:lpstr>
      <vt:lpstr>Презентация PowerPoint</vt:lpstr>
      <vt:lpstr> 07.10.2019 года </vt:lpstr>
      <vt:lpstr>Презентация PowerPoint</vt:lpstr>
      <vt:lpstr>Суицидальная активность несовершеннолетних в 2019 году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2019 года:  чрезвычайные ситуации.  Анализ совершенных преступлений несовершеннолетними  на территории  МО «Кяхтинский район»</dc:title>
  <dc:creator>KDN1</dc:creator>
  <cp:lastModifiedBy>KDN1</cp:lastModifiedBy>
  <cp:revision>44</cp:revision>
  <dcterms:created xsi:type="dcterms:W3CDTF">2020-02-26T10:58:13Z</dcterms:created>
  <dcterms:modified xsi:type="dcterms:W3CDTF">2020-02-28T02:21:33Z</dcterms:modified>
</cp:coreProperties>
</file>