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56" r:id="rId2"/>
    <p:sldId id="257" r:id="rId3"/>
    <p:sldId id="274" r:id="rId4"/>
    <p:sldId id="289" r:id="rId5"/>
    <p:sldId id="290" r:id="rId6"/>
    <p:sldId id="271" r:id="rId7"/>
    <p:sldId id="277" r:id="rId8"/>
    <p:sldId id="262" r:id="rId9"/>
    <p:sldId id="263" r:id="rId10"/>
    <p:sldId id="282" r:id="rId11"/>
    <p:sldId id="285" r:id="rId12"/>
    <p:sldId id="287" r:id="rId13"/>
    <p:sldId id="283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41.jpeg"/><Relationship Id="rId1" Type="http://schemas.openxmlformats.org/officeDocument/2006/relationships/image" Target="../media/image131.jpeg"/><Relationship Id="rId5" Type="http://schemas.openxmlformats.org/officeDocument/2006/relationships/image" Target="../media/image171.jpeg"/><Relationship Id="rId4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EE5BC-B29C-42A6-BD88-099648E72755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ABD1F4C5-A472-4D83-8A74-5A42041B4873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Усиление работы инструкторов по физической культуре и спорту, проводить физкультурно-оздоровительную работу на предприятиях, организациях и учреждениях среди трудовых коллективов</a:t>
          </a:r>
          <a:endParaRPr lang="ru-RU" dirty="0">
            <a:latin typeface="Century Gothic" panose="020B0502020202020204" pitchFamily="34" charset="0"/>
          </a:endParaRPr>
        </a:p>
      </dgm:t>
    </dgm:pt>
    <dgm:pt modelId="{227B7724-04F3-4B3E-808A-0D3A5CEE5EB2}" type="parTrans" cxnId="{E7EBCAC4-C96D-44FD-B896-DD9E37BC92AC}">
      <dgm:prSet/>
      <dgm:spPr/>
      <dgm:t>
        <a:bodyPr/>
        <a:lstStyle/>
        <a:p>
          <a:endParaRPr lang="ru-RU"/>
        </a:p>
      </dgm:t>
    </dgm:pt>
    <dgm:pt modelId="{E9A01AD8-2C7C-4A06-9587-899AA1D34856}" type="sibTrans" cxnId="{E7EBCAC4-C96D-44FD-B896-DD9E37BC92AC}">
      <dgm:prSet/>
      <dgm:spPr/>
      <dgm:t>
        <a:bodyPr/>
        <a:lstStyle/>
        <a:p>
          <a:endParaRPr lang="ru-RU"/>
        </a:p>
      </dgm:t>
    </dgm:pt>
    <dgm:pt modelId="{F53D5144-2A6A-42F0-B027-357AF34CEEFE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Реализация для всех категорий и групп населения Всероссийский физкультурно-спортивный комплекс "Готов к труду и обороне" (ГТО)</a:t>
          </a:r>
          <a:endParaRPr lang="ru-RU" dirty="0">
            <a:latin typeface="Century Gothic" panose="020B0502020202020204" pitchFamily="34" charset="0"/>
          </a:endParaRPr>
        </a:p>
      </dgm:t>
    </dgm:pt>
    <dgm:pt modelId="{16CF2C30-0565-4052-AF70-8F8033F75104}" type="parTrans" cxnId="{DAC0E5AE-6731-4DAD-ACCA-4D0031AE34D5}">
      <dgm:prSet/>
      <dgm:spPr/>
      <dgm:t>
        <a:bodyPr/>
        <a:lstStyle/>
        <a:p>
          <a:endParaRPr lang="ru-RU"/>
        </a:p>
      </dgm:t>
    </dgm:pt>
    <dgm:pt modelId="{EA564BAB-22D0-437D-9750-95DD9466A8F0}" type="sibTrans" cxnId="{DAC0E5AE-6731-4DAD-ACCA-4D0031AE34D5}">
      <dgm:prSet/>
      <dgm:spPr/>
      <dgm:t>
        <a:bodyPr/>
        <a:lstStyle/>
        <a:p>
          <a:endParaRPr lang="ru-RU"/>
        </a:p>
      </dgm:t>
    </dgm:pt>
    <dgm:pt modelId="{20C6E87B-DF1A-4ACC-9739-B35351D1C157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физкультурных и комплексно-физкультурных мероприятий среди всех возрастных групп населения по массовым видам спорта</a:t>
          </a:r>
          <a:endParaRPr lang="ru-RU" dirty="0">
            <a:latin typeface="Century Gothic" panose="020B0502020202020204" pitchFamily="34" charset="0"/>
          </a:endParaRPr>
        </a:p>
      </dgm:t>
    </dgm:pt>
    <dgm:pt modelId="{83C8B2DA-EAC3-4219-BBA6-26B5931246CD}" type="parTrans" cxnId="{5C54751D-AD2E-4343-9131-4DC9F4EABD77}">
      <dgm:prSet/>
      <dgm:spPr/>
      <dgm:t>
        <a:bodyPr/>
        <a:lstStyle/>
        <a:p>
          <a:endParaRPr lang="ru-RU"/>
        </a:p>
      </dgm:t>
    </dgm:pt>
    <dgm:pt modelId="{5094D75C-2928-4DF9-AC8D-149427DE7265}" type="sibTrans" cxnId="{5C54751D-AD2E-4343-9131-4DC9F4EABD77}">
      <dgm:prSet/>
      <dgm:spPr/>
      <dgm:t>
        <a:bodyPr/>
        <a:lstStyle/>
        <a:p>
          <a:endParaRPr lang="ru-RU"/>
        </a:p>
      </dgm:t>
    </dgm:pt>
    <dgm:pt modelId="{3DDE6B04-0DC6-4177-84ED-484E78D0BFCD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Активная информационно-коммуникационная кампания по формированию культуры поведения, основанной на индивидуальной мотивации граждан к физическому развитию и стимулированию работодателей к поощрению физической активности персонала</a:t>
          </a:r>
          <a:endParaRPr lang="ru-RU" dirty="0">
            <a:latin typeface="Century Gothic" panose="020B0502020202020204" pitchFamily="34" charset="0"/>
          </a:endParaRPr>
        </a:p>
      </dgm:t>
    </dgm:pt>
    <dgm:pt modelId="{860CF3CC-33F2-43CB-9D1D-6834003FBA8A}" type="parTrans" cxnId="{DEF9770E-C4EF-4572-931E-A602F3F57120}">
      <dgm:prSet/>
      <dgm:spPr/>
      <dgm:t>
        <a:bodyPr/>
        <a:lstStyle/>
        <a:p>
          <a:endParaRPr lang="ru-RU"/>
        </a:p>
      </dgm:t>
    </dgm:pt>
    <dgm:pt modelId="{AE8706A0-1813-4B41-90F8-E53F10BE6B0A}" type="sibTrans" cxnId="{DEF9770E-C4EF-4572-931E-A602F3F57120}">
      <dgm:prSet/>
      <dgm:spPr/>
      <dgm:t>
        <a:bodyPr/>
        <a:lstStyle/>
        <a:p>
          <a:endParaRPr lang="ru-RU"/>
        </a:p>
      </dgm:t>
    </dgm:pt>
    <dgm:pt modelId="{788FDB2A-964A-43E3-A8AB-17C39F6584C3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Проработка моделей эффективного контракта, определяющего критерии и показатели эффективности тренеров и иных специалистов системы подготовки спортивного резерва</a:t>
          </a:r>
          <a:endParaRPr lang="ru-RU" dirty="0">
            <a:latin typeface="Century Gothic" panose="020B0502020202020204" pitchFamily="34" charset="0"/>
          </a:endParaRPr>
        </a:p>
      </dgm:t>
    </dgm:pt>
    <dgm:pt modelId="{C9BEAA54-0787-4EF6-AF32-66BD379DADBE}" type="parTrans" cxnId="{8ED64850-D896-40FF-93A9-B4D1FD750F88}">
      <dgm:prSet/>
      <dgm:spPr/>
      <dgm:t>
        <a:bodyPr/>
        <a:lstStyle/>
        <a:p>
          <a:endParaRPr lang="ru-RU"/>
        </a:p>
      </dgm:t>
    </dgm:pt>
    <dgm:pt modelId="{1668567F-3533-4C01-B345-28E9E9557506}" type="sibTrans" cxnId="{8ED64850-D896-40FF-93A9-B4D1FD750F88}">
      <dgm:prSet/>
      <dgm:spPr/>
      <dgm:t>
        <a:bodyPr/>
        <a:lstStyle/>
        <a:p>
          <a:endParaRPr lang="ru-RU"/>
        </a:p>
      </dgm:t>
    </dgm:pt>
    <dgm:pt modelId="{1657787C-241B-4CBF-86E5-4D8453AA65AB}" type="pres">
      <dgm:prSet presAssocID="{916EE5BC-B29C-42A6-BD88-099648E72755}" presName="linearFlow" presStyleCnt="0">
        <dgm:presLayoutVars>
          <dgm:dir/>
          <dgm:resizeHandles val="exact"/>
        </dgm:presLayoutVars>
      </dgm:prSet>
      <dgm:spPr/>
    </dgm:pt>
    <dgm:pt modelId="{0E45AAE4-2D76-4998-A535-8CC9BFB214FD}" type="pres">
      <dgm:prSet presAssocID="{ABD1F4C5-A472-4D83-8A74-5A42041B4873}" presName="composite" presStyleCnt="0"/>
      <dgm:spPr/>
    </dgm:pt>
    <dgm:pt modelId="{6C44C416-C487-4B35-884F-02706E6D8024}" type="pres">
      <dgm:prSet presAssocID="{ABD1F4C5-A472-4D83-8A74-5A42041B4873}" presName="imgShp" presStyleLbl="fgImgPlace1" presStyleIdx="0" presStyleCnt="5" custLinFactNeighborX="-80471" custLinFactNeighborY="22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4000" r="-44000"/>
          </a:stretch>
        </a:blipFill>
      </dgm:spPr>
    </dgm:pt>
    <dgm:pt modelId="{2CC6EE25-BD52-4CA0-A990-209F9F17F1D0}" type="pres">
      <dgm:prSet presAssocID="{ABD1F4C5-A472-4D83-8A74-5A42041B4873}" presName="txShp" presStyleLbl="node1" presStyleIdx="0" presStyleCnt="5" custScaleX="109110" custLinFactNeighborX="386" custLinFactNeighborY="-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E0919-D275-4F8C-B053-0E7E2024FCEE}" type="pres">
      <dgm:prSet presAssocID="{E9A01AD8-2C7C-4A06-9587-899AA1D34856}" presName="spacing" presStyleCnt="0"/>
      <dgm:spPr/>
    </dgm:pt>
    <dgm:pt modelId="{08368345-2668-4AEF-B6B0-BF0F4D6E79E5}" type="pres">
      <dgm:prSet presAssocID="{F53D5144-2A6A-42F0-B027-357AF34CEEFE}" presName="composite" presStyleCnt="0"/>
      <dgm:spPr/>
    </dgm:pt>
    <dgm:pt modelId="{3A90C05F-E7C9-48D8-8D94-B184700AAA3F}" type="pres">
      <dgm:prSet presAssocID="{F53D5144-2A6A-42F0-B027-357AF34CEEFE}" presName="imgShp" presStyleLbl="fgImgPlace1" presStyleIdx="1" presStyleCnt="5" custLinFactNeighborX="-77023" custLinFactNeighborY="-57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6CCDA770-F425-4568-9371-D8038CCDA3AB}" type="pres">
      <dgm:prSet presAssocID="{F53D5144-2A6A-42F0-B027-357AF34CEEFE}" presName="txShp" presStyleLbl="node1" presStyleIdx="1" presStyleCnt="5" custScaleX="11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0C267-6654-41C7-A17B-E77298F41C46}" type="pres">
      <dgm:prSet presAssocID="{EA564BAB-22D0-437D-9750-95DD9466A8F0}" presName="spacing" presStyleCnt="0"/>
      <dgm:spPr/>
    </dgm:pt>
    <dgm:pt modelId="{5D2562E6-CFB5-4ACF-99E2-9EFDF1596B40}" type="pres">
      <dgm:prSet presAssocID="{20C6E87B-DF1A-4ACC-9739-B35351D1C157}" presName="composite" presStyleCnt="0"/>
      <dgm:spPr/>
    </dgm:pt>
    <dgm:pt modelId="{66EB0295-6800-4FE0-B899-38648E761BB3}" type="pres">
      <dgm:prSet presAssocID="{20C6E87B-DF1A-4ACC-9739-B35351D1C157}" presName="imgShp" presStyleLbl="fgImgPlace1" presStyleIdx="2" presStyleCnt="5" custLinFactNeighborX="-85070" custLinFactNeighborY="-344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5627C15-FB87-4C5C-B6ED-4F3A9772B1F2}" type="pres">
      <dgm:prSet presAssocID="{20C6E87B-DF1A-4ACC-9739-B35351D1C157}" presName="txShp" presStyleLbl="node1" presStyleIdx="2" presStyleCnt="5" custScaleX="10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9D086-AFB0-490F-91F8-75E66CDC322E}" type="pres">
      <dgm:prSet presAssocID="{5094D75C-2928-4DF9-AC8D-149427DE7265}" presName="spacing" presStyleCnt="0"/>
      <dgm:spPr/>
    </dgm:pt>
    <dgm:pt modelId="{BFE6B1DF-1117-4524-BBAE-FDD9B64626B3}" type="pres">
      <dgm:prSet presAssocID="{3DDE6B04-0DC6-4177-84ED-484E78D0BFCD}" presName="composite" presStyleCnt="0"/>
      <dgm:spPr/>
    </dgm:pt>
    <dgm:pt modelId="{6FAF3639-320C-45F5-879E-768772778614}" type="pres">
      <dgm:prSet presAssocID="{3DDE6B04-0DC6-4177-84ED-484E78D0BFCD}" presName="imgShp" presStyleLbl="fgImgPlace1" presStyleIdx="3" presStyleCnt="5" custLinFactNeighborX="-74724" custLinFactNeighborY="-919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B16A286A-1C1C-49D9-A26C-19FCFFCA8896}" type="pres">
      <dgm:prSet presAssocID="{3DDE6B04-0DC6-4177-84ED-484E78D0BFCD}" presName="txShp" presStyleLbl="node1" presStyleIdx="3" presStyleCnt="5" custScaleX="110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C98A1-EA0B-47DA-9D32-5289D321B736}" type="pres">
      <dgm:prSet presAssocID="{AE8706A0-1813-4B41-90F8-E53F10BE6B0A}" presName="spacing" presStyleCnt="0"/>
      <dgm:spPr/>
    </dgm:pt>
    <dgm:pt modelId="{CF6B438D-FC04-4EF9-8FD9-0B059F4566C4}" type="pres">
      <dgm:prSet presAssocID="{788FDB2A-964A-43E3-A8AB-17C39F6584C3}" presName="composite" presStyleCnt="0"/>
      <dgm:spPr/>
    </dgm:pt>
    <dgm:pt modelId="{0308EB60-0A71-4C01-A78A-B6739212F833}" type="pres">
      <dgm:prSet presAssocID="{788FDB2A-964A-43E3-A8AB-17C39F6584C3}" presName="imgShp" presStyleLbl="fgImgPlace1" presStyleIdx="4" presStyleCnt="5" custLinFactNeighborX="-80471" custLinFactNeighborY="-344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36452AD-540E-4627-9A09-B7A49EEE9F6D}" type="pres">
      <dgm:prSet presAssocID="{788FDB2A-964A-43E3-A8AB-17C39F6584C3}" presName="txShp" presStyleLbl="node1" presStyleIdx="4" presStyleCnt="5" custScaleX="11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4751D-AD2E-4343-9131-4DC9F4EABD77}" srcId="{916EE5BC-B29C-42A6-BD88-099648E72755}" destId="{20C6E87B-DF1A-4ACC-9739-B35351D1C157}" srcOrd="2" destOrd="0" parTransId="{83C8B2DA-EAC3-4219-BBA6-26B5931246CD}" sibTransId="{5094D75C-2928-4DF9-AC8D-149427DE7265}"/>
    <dgm:cxn modelId="{B6FDF8BB-C0CC-4037-A088-132EFD37BE08}" type="presOf" srcId="{788FDB2A-964A-43E3-A8AB-17C39F6584C3}" destId="{636452AD-540E-4627-9A09-B7A49EEE9F6D}" srcOrd="0" destOrd="0" presId="urn:microsoft.com/office/officeart/2005/8/layout/vList3#1"/>
    <dgm:cxn modelId="{5D900F03-8FAD-4639-ACD9-4131AA40FEC8}" type="presOf" srcId="{916EE5BC-B29C-42A6-BD88-099648E72755}" destId="{1657787C-241B-4CBF-86E5-4D8453AA65AB}" srcOrd="0" destOrd="0" presId="urn:microsoft.com/office/officeart/2005/8/layout/vList3#1"/>
    <dgm:cxn modelId="{DEF9770E-C4EF-4572-931E-A602F3F57120}" srcId="{916EE5BC-B29C-42A6-BD88-099648E72755}" destId="{3DDE6B04-0DC6-4177-84ED-484E78D0BFCD}" srcOrd="3" destOrd="0" parTransId="{860CF3CC-33F2-43CB-9D1D-6834003FBA8A}" sibTransId="{AE8706A0-1813-4B41-90F8-E53F10BE6B0A}"/>
    <dgm:cxn modelId="{AE5FFCD8-1B5A-442E-AC12-8A65EAD8497B}" type="presOf" srcId="{ABD1F4C5-A472-4D83-8A74-5A42041B4873}" destId="{2CC6EE25-BD52-4CA0-A990-209F9F17F1D0}" srcOrd="0" destOrd="0" presId="urn:microsoft.com/office/officeart/2005/8/layout/vList3#1"/>
    <dgm:cxn modelId="{E7EBCAC4-C96D-44FD-B896-DD9E37BC92AC}" srcId="{916EE5BC-B29C-42A6-BD88-099648E72755}" destId="{ABD1F4C5-A472-4D83-8A74-5A42041B4873}" srcOrd="0" destOrd="0" parTransId="{227B7724-04F3-4B3E-808A-0D3A5CEE5EB2}" sibTransId="{E9A01AD8-2C7C-4A06-9587-899AA1D34856}"/>
    <dgm:cxn modelId="{79488A79-DC55-4ED3-A1AA-5BD33EE56321}" type="presOf" srcId="{F53D5144-2A6A-42F0-B027-357AF34CEEFE}" destId="{6CCDA770-F425-4568-9371-D8038CCDA3AB}" srcOrd="0" destOrd="0" presId="urn:microsoft.com/office/officeart/2005/8/layout/vList3#1"/>
    <dgm:cxn modelId="{DAC0E5AE-6731-4DAD-ACCA-4D0031AE34D5}" srcId="{916EE5BC-B29C-42A6-BD88-099648E72755}" destId="{F53D5144-2A6A-42F0-B027-357AF34CEEFE}" srcOrd="1" destOrd="0" parTransId="{16CF2C30-0565-4052-AF70-8F8033F75104}" sibTransId="{EA564BAB-22D0-437D-9750-95DD9466A8F0}"/>
    <dgm:cxn modelId="{2EC34BEB-B4F3-4BDE-9173-C78E83759629}" type="presOf" srcId="{20C6E87B-DF1A-4ACC-9739-B35351D1C157}" destId="{85627C15-FB87-4C5C-B6ED-4F3A9772B1F2}" srcOrd="0" destOrd="0" presId="urn:microsoft.com/office/officeart/2005/8/layout/vList3#1"/>
    <dgm:cxn modelId="{7FCB5419-3ABB-4AFE-95D1-E9B51CA920AF}" type="presOf" srcId="{3DDE6B04-0DC6-4177-84ED-484E78D0BFCD}" destId="{B16A286A-1C1C-49D9-A26C-19FCFFCA8896}" srcOrd="0" destOrd="0" presId="urn:microsoft.com/office/officeart/2005/8/layout/vList3#1"/>
    <dgm:cxn modelId="{8ED64850-D896-40FF-93A9-B4D1FD750F88}" srcId="{916EE5BC-B29C-42A6-BD88-099648E72755}" destId="{788FDB2A-964A-43E3-A8AB-17C39F6584C3}" srcOrd="4" destOrd="0" parTransId="{C9BEAA54-0787-4EF6-AF32-66BD379DADBE}" sibTransId="{1668567F-3533-4C01-B345-28E9E9557506}"/>
    <dgm:cxn modelId="{138C2030-689C-4CB6-B0D5-A5202A0389B6}" type="presParOf" srcId="{1657787C-241B-4CBF-86E5-4D8453AA65AB}" destId="{0E45AAE4-2D76-4998-A535-8CC9BFB214FD}" srcOrd="0" destOrd="0" presId="urn:microsoft.com/office/officeart/2005/8/layout/vList3#1"/>
    <dgm:cxn modelId="{421255B9-AE87-4B21-9651-E0CB172A767C}" type="presParOf" srcId="{0E45AAE4-2D76-4998-A535-8CC9BFB214FD}" destId="{6C44C416-C487-4B35-884F-02706E6D8024}" srcOrd="0" destOrd="0" presId="urn:microsoft.com/office/officeart/2005/8/layout/vList3#1"/>
    <dgm:cxn modelId="{3765EF61-2A57-4A0B-94E3-9346230B4145}" type="presParOf" srcId="{0E45AAE4-2D76-4998-A535-8CC9BFB214FD}" destId="{2CC6EE25-BD52-4CA0-A990-209F9F17F1D0}" srcOrd="1" destOrd="0" presId="urn:microsoft.com/office/officeart/2005/8/layout/vList3#1"/>
    <dgm:cxn modelId="{83B1978C-0C2F-4CA8-9CDC-85D082BC358F}" type="presParOf" srcId="{1657787C-241B-4CBF-86E5-4D8453AA65AB}" destId="{EB3E0919-D275-4F8C-B053-0E7E2024FCEE}" srcOrd="1" destOrd="0" presId="urn:microsoft.com/office/officeart/2005/8/layout/vList3#1"/>
    <dgm:cxn modelId="{B7289CDB-B9DA-472E-917F-DBC1854B60CE}" type="presParOf" srcId="{1657787C-241B-4CBF-86E5-4D8453AA65AB}" destId="{08368345-2668-4AEF-B6B0-BF0F4D6E79E5}" srcOrd="2" destOrd="0" presId="urn:microsoft.com/office/officeart/2005/8/layout/vList3#1"/>
    <dgm:cxn modelId="{43D5F5DE-3E43-467D-8E18-D06B389AA62B}" type="presParOf" srcId="{08368345-2668-4AEF-B6B0-BF0F4D6E79E5}" destId="{3A90C05F-E7C9-48D8-8D94-B184700AAA3F}" srcOrd="0" destOrd="0" presId="urn:microsoft.com/office/officeart/2005/8/layout/vList3#1"/>
    <dgm:cxn modelId="{3F0345AD-57B4-4CA6-A105-62576DA7D856}" type="presParOf" srcId="{08368345-2668-4AEF-B6B0-BF0F4D6E79E5}" destId="{6CCDA770-F425-4568-9371-D8038CCDA3AB}" srcOrd="1" destOrd="0" presId="urn:microsoft.com/office/officeart/2005/8/layout/vList3#1"/>
    <dgm:cxn modelId="{C201461B-E517-4347-A572-BE08CBDA854B}" type="presParOf" srcId="{1657787C-241B-4CBF-86E5-4D8453AA65AB}" destId="{37A0C267-6654-41C7-A17B-E77298F41C46}" srcOrd="3" destOrd="0" presId="urn:microsoft.com/office/officeart/2005/8/layout/vList3#1"/>
    <dgm:cxn modelId="{5609BCE5-16AD-4E10-BF79-1262257ADB76}" type="presParOf" srcId="{1657787C-241B-4CBF-86E5-4D8453AA65AB}" destId="{5D2562E6-CFB5-4ACF-99E2-9EFDF1596B40}" srcOrd="4" destOrd="0" presId="urn:microsoft.com/office/officeart/2005/8/layout/vList3#1"/>
    <dgm:cxn modelId="{E94FE017-0C99-4F96-9923-D4014C04AD07}" type="presParOf" srcId="{5D2562E6-CFB5-4ACF-99E2-9EFDF1596B40}" destId="{66EB0295-6800-4FE0-B899-38648E761BB3}" srcOrd="0" destOrd="0" presId="urn:microsoft.com/office/officeart/2005/8/layout/vList3#1"/>
    <dgm:cxn modelId="{C051C8EF-18CA-4B59-868F-955DB0B07A10}" type="presParOf" srcId="{5D2562E6-CFB5-4ACF-99E2-9EFDF1596B40}" destId="{85627C15-FB87-4C5C-B6ED-4F3A9772B1F2}" srcOrd="1" destOrd="0" presId="urn:microsoft.com/office/officeart/2005/8/layout/vList3#1"/>
    <dgm:cxn modelId="{9D527D47-F087-4F4C-8752-1ADB32760D4E}" type="presParOf" srcId="{1657787C-241B-4CBF-86E5-4D8453AA65AB}" destId="{2529D086-AFB0-490F-91F8-75E66CDC322E}" srcOrd="5" destOrd="0" presId="urn:microsoft.com/office/officeart/2005/8/layout/vList3#1"/>
    <dgm:cxn modelId="{B06DB60C-2E80-44DB-827F-E16BA41A1E3E}" type="presParOf" srcId="{1657787C-241B-4CBF-86E5-4D8453AA65AB}" destId="{BFE6B1DF-1117-4524-BBAE-FDD9B64626B3}" srcOrd="6" destOrd="0" presId="urn:microsoft.com/office/officeart/2005/8/layout/vList3#1"/>
    <dgm:cxn modelId="{FCC709F8-5003-4DE7-A692-B14DA6F3F00A}" type="presParOf" srcId="{BFE6B1DF-1117-4524-BBAE-FDD9B64626B3}" destId="{6FAF3639-320C-45F5-879E-768772778614}" srcOrd="0" destOrd="0" presId="urn:microsoft.com/office/officeart/2005/8/layout/vList3#1"/>
    <dgm:cxn modelId="{D9B91E96-2B7D-4B62-B339-2763F23C46FD}" type="presParOf" srcId="{BFE6B1DF-1117-4524-BBAE-FDD9B64626B3}" destId="{B16A286A-1C1C-49D9-A26C-19FCFFCA8896}" srcOrd="1" destOrd="0" presId="urn:microsoft.com/office/officeart/2005/8/layout/vList3#1"/>
    <dgm:cxn modelId="{76B22D14-DF15-49B4-813A-79DE4239B90F}" type="presParOf" srcId="{1657787C-241B-4CBF-86E5-4D8453AA65AB}" destId="{9F3C98A1-EA0B-47DA-9D32-5289D321B736}" srcOrd="7" destOrd="0" presId="urn:microsoft.com/office/officeart/2005/8/layout/vList3#1"/>
    <dgm:cxn modelId="{9A27E433-1841-464A-A531-5418B3AC9D22}" type="presParOf" srcId="{1657787C-241B-4CBF-86E5-4D8453AA65AB}" destId="{CF6B438D-FC04-4EF9-8FD9-0B059F4566C4}" srcOrd="8" destOrd="0" presId="urn:microsoft.com/office/officeart/2005/8/layout/vList3#1"/>
    <dgm:cxn modelId="{F37DF5B1-F29A-4EFE-B7CC-EBE7A6ED12CD}" type="presParOf" srcId="{CF6B438D-FC04-4EF9-8FD9-0B059F4566C4}" destId="{0308EB60-0A71-4C01-A78A-B6739212F833}" srcOrd="0" destOrd="0" presId="urn:microsoft.com/office/officeart/2005/8/layout/vList3#1"/>
    <dgm:cxn modelId="{7C912892-ABC9-4BF2-AFA8-649707F0A10C}" type="presParOf" srcId="{CF6B438D-FC04-4EF9-8FD9-0B059F4566C4}" destId="{636452AD-540E-4627-9A09-B7A49EEE9F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6EE25-BD52-4CA0-A990-209F9F17F1D0}">
      <dsp:nvSpPr>
        <dsp:cNvPr id="0" name=""/>
        <dsp:cNvSpPr/>
      </dsp:nvSpPr>
      <dsp:spPr>
        <a:xfrm rot="10800000">
          <a:off x="1722290" y="2021"/>
          <a:ext cx="8782080" cy="8552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5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Усиление работы инструкторов по физической культуре и спорту, проводить физкультурно-оздоровительную работу на предприятиях, организациях и учреждениях среди трудовых коллективов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10800000">
        <a:off x="1936110" y="2021"/>
        <a:ext cx="8568260" cy="855282"/>
      </dsp:txXfrm>
    </dsp:sp>
    <dsp:sp modelId="{6C44C416-C487-4B35-884F-02706E6D8024}">
      <dsp:nvSpPr>
        <dsp:cNvPr id="0" name=""/>
        <dsp:cNvSpPr/>
      </dsp:nvSpPr>
      <dsp:spPr>
        <a:xfrm>
          <a:off x="941949" y="22137"/>
          <a:ext cx="855282" cy="8552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DA770-F425-4568-9371-D8038CCDA3AB}">
      <dsp:nvSpPr>
        <dsp:cNvPr id="0" name=""/>
        <dsp:cNvSpPr/>
      </dsp:nvSpPr>
      <dsp:spPr>
        <a:xfrm rot="10800000">
          <a:off x="1611176" y="1113066"/>
          <a:ext cx="8888808" cy="8552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5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Реализация для всех категорий и групп населения Всероссийский физкультурно-спортивный комплекс "Готов к труду и обороне" (ГТО)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10800000">
        <a:off x="1824996" y="1113066"/>
        <a:ext cx="8674988" cy="855282"/>
      </dsp:txXfrm>
    </dsp:sp>
    <dsp:sp modelId="{3A90C05F-E7C9-48D8-8D94-B184700AAA3F}">
      <dsp:nvSpPr>
        <dsp:cNvPr id="0" name=""/>
        <dsp:cNvSpPr/>
      </dsp:nvSpPr>
      <dsp:spPr>
        <a:xfrm>
          <a:off x="944758" y="1063904"/>
          <a:ext cx="855282" cy="85528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27C15-FB87-4C5C-B6ED-4F3A9772B1F2}">
      <dsp:nvSpPr>
        <dsp:cNvPr id="0" name=""/>
        <dsp:cNvSpPr/>
      </dsp:nvSpPr>
      <dsp:spPr>
        <a:xfrm rot="10800000">
          <a:off x="1681623" y="2223657"/>
          <a:ext cx="8794878" cy="8552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5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физкультурных и комплексно-физкультурных мероприятий среди всех возрастных групп населения по массовым видам спорта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10800000">
        <a:off x="1895443" y="2223657"/>
        <a:ext cx="8581058" cy="855282"/>
      </dsp:txXfrm>
    </dsp:sp>
    <dsp:sp modelId="{66EB0295-6800-4FE0-B899-38648E761BB3}">
      <dsp:nvSpPr>
        <dsp:cNvPr id="0" name=""/>
        <dsp:cNvSpPr/>
      </dsp:nvSpPr>
      <dsp:spPr>
        <a:xfrm>
          <a:off x="899415" y="2194158"/>
          <a:ext cx="855282" cy="8552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A286A-1C1C-49D9-A26C-19FCFFCA8896}">
      <dsp:nvSpPr>
        <dsp:cNvPr id="0" name=""/>
        <dsp:cNvSpPr/>
      </dsp:nvSpPr>
      <dsp:spPr>
        <a:xfrm rot="10800000">
          <a:off x="1592821" y="3334248"/>
          <a:ext cx="8917864" cy="8552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5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Активная информационно-коммуникационная кампания по формированию культуры поведения, основанной на индивидуальной мотивации граждан к физическому развитию и стимулированию работодателей к поощрению физической активности персонала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10800000">
        <a:off x="1806641" y="3334248"/>
        <a:ext cx="8704044" cy="855282"/>
      </dsp:txXfrm>
    </dsp:sp>
    <dsp:sp modelId="{6FAF3639-320C-45F5-879E-768772778614}">
      <dsp:nvSpPr>
        <dsp:cNvPr id="0" name=""/>
        <dsp:cNvSpPr/>
      </dsp:nvSpPr>
      <dsp:spPr>
        <a:xfrm>
          <a:off x="960594" y="3255597"/>
          <a:ext cx="855282" cy="85528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52AD-540E-4627-9A09-B7A49EEE9F6D}">
      <dsp:nvSpPr>
        <dsp:cNvPr id="0" name=""/>
        <dsp:cNvSpPr/>
      </dsp:nvSpPr>
      <dsp:spPr>
        <a:xfrm rot="10800000">
          <a:off x="1575636" y="4444840"/>
          <a:ext cx="8952233" cy="8552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5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Проработка моделей эффективного контракта, определяющего критерии и показатели эффективности тренеров и иных специалистов системы подготовки спортивного резерва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 rot="10800000">
        <a:off x="1789456" y="4444840"/>
        <a:ext cx="8738413" cy="855282"/>
      </dsp:txXfrm>
    </dsp:sp>
    <dsp:sp modelId="{0308EB60-0A71-4C01-A78A-B6739212F833}">
      <dsp:nvSpPr>
        <dsp:cNvPr id="0" name=""/>
        <dsp:cNvSpPr/>
      </dsp:nvSpPr>
      <dsp:spPr>
        <a:xfrm>
          <a:off x="911441" y="4415341"/>
          <a:ext cx="855282" cy="85528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08022-E366-4C51-A1D2-667E88D8CDB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48031-FA92-478E-B77B-1E66A0D8C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0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3AF-D7C6-439F-B458-6F083BFEDFE5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11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240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5339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92875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3426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0336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1869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715F-2784-450B-AA3E-CDAD2FC085EA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0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50D8-81E3-4EC9-ABD9-DA1BF96E1CD3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7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8D1-517F-41F4-A489-12EFD72CEED6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71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CBB3-4045-49CE-B64E-411F66715F6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11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4C40-F641-4D07-B999-985E5FAF139C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25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8D0F-4DE4-4405-BEED-0D7A12DC2BC0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6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F58-CEDD-4ECC-B3E2-C0019B59BA45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9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E783-2692-4FA4-AB53-88A88B960423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93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60F3-F194-4DA6-B03A-0256B501066B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0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7D50-9230-4DC4-BE24-7E661201ABB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2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F7918B-F39C-4F02-AD38-28E73E65EBED}" type="datetime1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86EB-37BF-40A1-8833-B4C3C9A42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652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671" y="2667041"/>
            <a:ext cx="9124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Региональный проект Республики Бурятия </a:t>
            </a:r>
            <a:br>
              <a:rPr lang="ru-RU" sz="28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«СПОРТ – НОРМА ЖИЗНИ»</a:t>
            </a:r>
            <a:endParaRPr lang="ru-RU" sz="2800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4338" y="753879"/>
            <a:ext cx="7704856" cy="512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Министерство спорта и молодежной политики Республики Бурятия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15717" y="6177756"/>
            <a:ext cx="5522099" cy="512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Кяхтинский</a:t>
            </a:r>
            <a:r>
              <a:rPr lang="ru-RU" sz="18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район, 2019</a:t>
            </a:r>
            <a:endParaRPr lang="ru-RU" sz="1800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5815232" y="54362"/>
            <a:ext cx="617466" cy="81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Подзаголовок 9"/>
          <p:cNvSpPr txBox="1">
            <a:spLocks noGrp="1"/>
          </p:cNvSpPr>
          <p:nvPr>
            <p:ph type="subTitle" idx="1"/>
          </p:nvPr>
        </p:nvSpPr>
        <p:spPr>
          <a:xfrm>
            <a:off x="5929532" y="4816812"/>
            <a:ext cx="5652018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АУ РБ «Центр спортивной подготовки» </a:t>
            </a:r>
          </a:p>
          <a:p>
            <a:pPr algn="r"/>
            <a:r>
              <a:rPr lang="ru-RU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Пьянников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</a:t>
            </a: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25" y="3985170"/>
            <a:ext cx="3711000" cy="27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1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10" y="1416409"/>
            <a:ext cx="3262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Закупка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спортивного оборудования для специализированных детско-юношеских спортивных школ олимпийского резерва и училищ олимпийского резерва</a:t>
            </a:r>
            <a:endParaRPr lang="ru-RU" sz="1600" dirty="0">
              <a:latin typeface="+mj-lt"/>
            </a:endParaRPr>
          </a:p>
        </p:txBody>
      </p:sp>
      <p:sp>
        <p:nvSpPr>
          <p:cNvPr id="5" name="object 134"/>
          <p:cNvSpPr/>
          <p:nvPr/>
        </p:nvSpPr>
        <p:spPr>
          <a:xfrm>
            <a:off x="672237" y="367827"/>
            <a:ext cx="957667" cy="528468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082597" y="130086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0098" y="1294223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4424" y="130086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3970" y="1294222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33733" y="1294222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1337" y="130086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4373" y="370451"/>
            <a:ext cx="8550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</a:rPr>
              <a:t>Объем финансового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обеспечения</a:t>
            </a:r>
            <a:r>
              <a:rPr lang="en-US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млн. руб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7501371"/>
              </p:ext>
            </p:extLst>
          </p:nvPr>
        </p:nvGraphicFramePr>
        <p:xfrm>
          <a:off x="3397639" y="1640580"/>
          <a:ext cx="8350256" cy="14229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1807"/>
                <a:gridCol w="1136726"/>
                <a:gridCol w="1269160"/>
                <a:gridCol w="1158799"/>
                <a:gridCol w="1067885"/>
                <a:gridCol w="1121198"/>
                <a:gridCol w="1153233"/>
                <a:gridCol w="891448"/>
              </a:tblGrid>
              <a:tr h="296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14,61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14,61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  <a:tr h="26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13,73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13,73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  <a:tr h="5085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1,02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1,02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5415" y="3360382"/>
            <a:ext cx="3302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организаций, осуществляющих спортивную подготовку  в соответствии с федеральными стандартами спортивной подготовки по базовым олимпийским, </a:t>
            </a:r>
            <a:r>
              <a:rPr lang="ru-RU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паралимпийским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сурдлимпийским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видам спорта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33915"/>
              </p:ext>
            </p:extLst>
          </p:nvPr>
        </p:nvGraphicFramePr>
        <p:xfrm>
          <a:off x="3397639" y="5058133"/>
          <a:ext cx="8495323" cy="1371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1393"/>
                <a:gridCol w="1032514"/>
                <a:gridCol w="1222049"/>
                <a:gridCol w="1222049"/>
                <a:gridCol w="1145136"/>
                <a:gridCol w="1119499"/>
                <a:gridCol w="1119499"/>
                <a:gridCol w="1073184"/>
              </a:tblGrid>
              <a:tr h="442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</a:rPr>
                        <a:t>2,99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j-lt"/>
                        </a:rPr>
                        <a:t>ФБ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j-lt"/>
                        </a:rPr>
                        <a:t>2,81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РБ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0,18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0,18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1591" y="5267466"/>
            <a:ext cx="336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ea typeface="Calibri" panose="020F0502020204030204" pitchFamily="34" charset="0"/>
              </a:rPr>
              <a:t>Введены в эксплуатацию плоскостные спортивные сооружения в сельских территориях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428155"/>
              </p:ext>
            </p:extLst>
          </p:nvPr>
        </p:nvGraphicFramePr>
        <p:xfrm>
          <a:off x="3427798" y="3364520"/>
          <a:ext cx="8289937" cy="12032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0602"/>
                <a:gridCol w="1104733"/>
                <a:gridCol w="1222049"/>
                <a:gridCol w="1222049"/>
                <a:gridCol w="1085316"/>
                <a:gridCol w="1128044"/>
                <a:gridCol w="1093862"/>
                <a:gridCol w="903282"/>
              </a:tblGrid>
              <a:tr h="39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6,63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34,88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 smtClean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0,40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</a:rPr>
                        <a:t>0,34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</a:rPr>
                        <a:t>0,34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0,34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0,34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0,34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C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858536" y="1271248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50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90" y="1956214"/>
            <a:ext cx="34067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Закупка спортивного оборудования и инвентаря для приведения организаций спортивной подготовки в нормативное состояние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17435" y="1798711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9580" y="164051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7392" y="164051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1019" y="1630004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3858" y="1628853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51440" y="1647270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7649" y="1647269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910160"/>
              </p:ext>
            </p:extLst>
          </p:nvPr>
        </p:nvGraphicFramePr>
        <p:xfrm>
          <a:off x="3401293" y="2004252"/>
          <a:ext cx="8178257" cy="11854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0440"/>
                <a:gridCol w="1113311"/>
                <a:gridCol w="1243018"/>
                <a:gridCol w="1134930"/>
                <a:gridCol w="1045888"/>
                <a:gridCol w="1098104"/>
                <a:gridCol w="925797"/>
                <a:gridCol w="1076769"/>
              </a:tblGrid>
              <a:tr h="39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53,06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25,51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25,51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25,51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25,51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155,10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52,00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25,00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25,00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25,00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152,00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1,06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0,51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0,51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0,51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0,51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3,10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443482"/>
              </p:ext>
            </p:extLst>
          </p:nvPr>
        </p:nvGraphicFramePr>
        <p:xfrm>
          <a:off x="3396532" y="4188449"/>
          <a:ext cx="8183018" cy="12677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98104"/>
                <a:gridCol w="1158418"/>
                <a:gridCol w="1336638"/>
                <a:gridCol w="1131686"/>
                <a:gridCol w="1015844"/>
                <a:gridCol w="1087132"/>
                <a:gridCol w="795440"/>
                <a:gridCol w="1059756"/>
              </a:tblGrid>
              <a:tr h="399726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92D050"/>
                        </a:solidFill>
                        <a:latin typeface="+mn-lt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15,80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94,80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 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15,48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15,48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15,48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46,45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15,80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15,80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15,80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0,32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0,32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0,32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48,35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8489" y="4359456"/>
            <a:ext cx="3406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Проведение спортивных соревнований, в том числе спартакиад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266433" y="4188449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5709" y="559204"/>
            <a:ext cx="8550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</a:rPr>
              <a:t>Объем финансового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обеспечения</a:t>
            </a:r>
            <a:r>
              <a:rPr lang="en-US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млн. руб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89249" y="1591547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ВСЕГО</a:t>
            </a:r>
            <a:endParaRPr lang="ru-RU" dirty="0"/>
          </a:p>
        </p:txBody>
      </p:sp>
      <p:sp>
        <p:nvSpPr>
          <p:cNvPr id="19" name="object 134"/>
          <p:cNvSpPr/>
          <p:nvPr/>
        </p:nvSpPr>
        <p:spPr>
          <a:xfrm>
            <a:off x="836822" y="681551"/>
            <a:ext cx="957667" cy="528468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80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4"/>
          <p:cNvSpPr/>
          <p:nvPr/>
        </p:nvSpPr>
        <p:spPr>
          <a:xfrm>
            <a:off x="833301" y="637834"/>
            <a:ext cx="957667" cy="528468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17435" y="1798711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6809" y="178269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5158" y="1784676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68857" y="178269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48918" y="176732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42672" y="176732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95795" y="1767325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324649"/>
              </p:ext>
            </p:extLst>
          </p:nvPr>
        </p:nvGraphicFramePr>
        <p:xfrm>
          <a:off x="3396531" y="2200461"/>
          <a:ext cx="8104775" cy="12185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5585"/>
                <a:gridCol w="1103309"/>
                <a:gridCol w="1231849"/>
                <a:gridCol w="1124733"/>
                <a:gridCol w="1036491"/>
                <a:gridCol w="1088237"/>
                <a:gridCol w="986282"/>
                <a:gridCol w="998289"/>
              </a:tblGrid>
              <a:tr h="349792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92D050"/>
                        </a:solidFill>
                        <a:latin typeface="+mn-lt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77,91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77,91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77,91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233,73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 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77,91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77,91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77,91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233,73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2379" y="2054470"/>
            <a:ext cx="34067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latin typeface="+mj-lt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спортивной подготовки оказывают услуги в соответствии с федеральными стандартами спортивной подготовки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7679" y="5628297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2588" y="4003678"/>
            <a:ext cx="10801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 всех предложенных мероприятий в рамках регионального проекта «Спорт - норма жизни» необходимо </a:t>
            </a:r>
            <a:r>
              <a:rPr lang="ru-RU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2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6,13</a:t>
            </a:r>
            <a:r>
              <a:rPr lang="ru-RU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млрд. руб. </a:t>
            </a:r>
            <a:r>
              <a:rPr lang="ru-RU" dirty="0">
                <a:latin typeface="Century Gothic" panose="020B0502020202020204" pitchFamily="34" charset="0"/>
              </a:rPr>
              <a:t>(</a:t>
            </a:r>
            <a:r>
              <a:rPr lang="ru-RU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утверждено </a:t>
            </a:r>
            <a:r>
              <a:rPr lang="ru-RU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федеральное финансирование </a:t>
            </a:r>
            <a:r>
              <a:rPr lang="ru-RU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 2021 г. – 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1,83 млрд. руб., </a:t>
            </a:r>
            <a:r>
              <a:rPr lang="ru-RU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республиканское финансирование до 2021 г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0,6 млрд. руб.</a:t>
            </a:r>
            <a:r>
              <a:rPr lang="ru-RU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внебюджетные источники – </a:t>
            </a:r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0,2 млрд. руб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дополнительно необходимо</a:t>
            </a:r>
            <a:r>
              <a:rPr lang="ru-RU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3,</a:t>
            </a:r>
            <a:r>
              <a:rPr lang="ru-RU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млрд. руб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.)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13914" y="4387055"/>
            <a:ext cx="838775" cy="1710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38810" y="584703"/>
            <a:ext cx="8550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</a:rPr>
              <a:t>Объем финансового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обеспечения</a:t>
            </a:r>
            <a:r>
              <a:rPr lang="en-US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млн. руб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89549" y="1737708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111" y="393726"/>
            <a:ext cx="6492107" cy="687824"/>
          </a:xfrm>
        </p:spPr>
        <p:txBody>
          <a:bodyPr/>
          <a:lstStyle/>
          <a:p>
            <a:r>
              <a:rPr lang="ru-RU" sz="2800" b="1" dirty="0" smtClean="0"/>
              <a:t>ПРОВОДИМЫЕ МЕРОПРИЯТИЯ:</a:t>
            </a:r>
            <a:endParaRPr lang="ru-RU" sz="28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176733180"/>
              </p:ext>
            </p:extLst>
          </p:nvPr>
        </p:nvGraphicFramePr>
        <p:xfrm>
          <a:off x="275305" y="1248697"/>
          <a:ext cx="12103507" cy="530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28" y="0"/>
            <a:ext cx="2128672" cy="15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6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5" y="-75501"/>
            <a:ext cx="10510672" cy="616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en-US" sz="2400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7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ПОЛОЖЕНИЯ</a:t>
            </a:r>
            <a:br>
              <a:rPr lang="ru-RU" sz="27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6619465"/>
              </p:ext>
            </p:extLst>
          </p:nvPr>
        </p:nvGraphicFramePr>
        <p:xfrm>
          <a:off x="302004" y="862091"/>
          <a:ext cx="11373714" cy="57904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91974"/>
                <a:gridCol w="2384049"/>
                <a:gridCol w="2051310"/>
                <a:gridCol w="2846381"/>
              </a:tblGrid>
              <a:tr h="70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федерального проекта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«Спорт – норма жизни»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регионального проекта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«Спорт – норма жизни»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Срок начала и окончания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01.01.2019 – 31.12.2024 гг.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</a:tr>
              <a:tr h="102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Куратор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регионального проекта в Республике Бурятия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Заместитель Председателя Правительства Республики Бурятия по социальному развитию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В.Б.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Цыбикжапов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регионального проекта в Республике Бурятия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Министр спорта и молодежной политики РБ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В.А. Дамдинцурунов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регионального проекта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Заместитель министра - председатель Комитета по физической культуре и спорту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И.В. Козырев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Связь с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государственными программами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Государственная программа РФ «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31" marR="38431" marT="63225" marB="6322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65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362167"/>
            <a:ext cx="10515600" cy="132556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94" y="1793188"/>
            <a:ext cx="1315113" cy="933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013" y="1283300"/>
            <a:ext cx="9147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Доведение к 2024 году до 55% доли граждан, систематически занимающихся физической культурой и 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спортом, путем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мотивации населения, активизации спортивно-массовой работы на всех уровнях и в корпоративной среде, в том числе вовлечения в подготовку и выполнение нормативов Всероссийского физкультурно-спортивного комплекса "Готов к труду и обороне" (ГТО), а также подготовки спортивного резерва и развития спортивной 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инфраструктуры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797" y="4163062"/>
            <a:ext cx="9036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 и подготовка спортивного 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резерва.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787847" y="2154171"/>
            <a:ext cx="838775" cy="1710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455" y="4163062"/>
            <a:ext cx="1679919" cy="933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ЗАДАЧА</a:t>
            </a:r>
            <a:endParaRPr lang="ru-RU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822490" y="4593506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0040" y="496418"/>
            <a:ext cx="735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РФ №204 от 07 мая 2018 года</a:t>
            </a:r>
            <a:endParaRPr lang="ru-RU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6441"/>
            <a:ext cx="12192000" cy="10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3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492326"/>
              </p:ext>
            </p:extLst>
          </p:nvPr>
        </p:nvGraphicFramePr>
        <p:xfrm>
          <a:off x="235977" y="1691150"/>
          <a:ext cx="11631558" cy="43351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77337"/>
                <a:gridCol w="674915"/>
                <a:gridCol w="1558841"/>
                <a:gridCol w="1086744"/>
                <a:gridCol w="1086744"/>
                <a:gridCol w="1086745"/>
                <a:gridCol w="1086744"/>
                <a:gridCol w="1086744"/>
                <a:gridCol w="1086744"/>
              </a:tblGrid>
              <a:tr h="256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2018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2019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2020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2021г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2022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2023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2024 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1374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Дети и молодежь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2000" u="none" strike="noStrike" dirty="0" smtClean="0">
                          <a:effectLst/>
                        </a:rPr>
                        <a:t>(</a:t>
                      </a:r>
                      <a:r>
                        <a:rPr lang="ru-RU" sz="2000" u="none" strike="noStrike" dirty="0">
                          <a:effectLst/>
                        </a:rPr>
                        <a:t>от 3 до 29 лет)</a:t>
                      </a:r>
                    </a:p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РФ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80,3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81,9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83,1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85,2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873"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70,1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73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77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entury Gothic" panose="020B0502020202020204" pitchFamily="34" charset="0"/>
                        </a:rPr>
                        <a:t>82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078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062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Средний возраст (</a:t>
                      </a:r>
                      <a:r>
                        <a:rPr lang="ru-RU" sz="2000" u="none" strike="noStrike" dirty="0" smtClean="0">
                          <a:effectLst/>
                        </a:rPr>
                        <a:t>женщины: </a:t>
                      </a:r>
                      <a:r>
                        <a:rPr lang="ru-RU" sz="2000" u="none" strike="noStrike" dirty="0">
                          <a:effectLst/>
                        </a:rPr>
                        <a:t>30-54 года;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мужчины</a:t>
                      </a:r>
                      <a:r>
                        <a:rPr lang="ru-RU" sz="2000" u="none" strike="noStrike" dirty="0">
                          <a:effectLst/>
                        </a:rPr>
                        <a:t>: 30-59 лет)</a:t>
                      </a:r>
                    </a:p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РФ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26,4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29,4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33,2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37,1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41,3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46,8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873"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23,4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27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31,5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37,2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41,4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45,7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873">
                <a:tc gridSpan="9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062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Старший </a:t>
                      </a:r>
                      <a:r>
                        <a:rPr lang="ru-RU" sz="2000" u="none" strike="noStrike" dirty="0" smtClean="0">
                          <a:effectLst/>
                        </a:rPr>
                        <a:t>возраст </a:t>
                      </a:r>
                    </a:p>
                    <a:p>
                      <a:pPr algn="l" fontAlgn="t"/>
                      <a:r>
                        <a:rPr lang="ru-RU" sz="2000" u="none" strike="noStrike" dirty="0" smtClean="0">
                          <a:effectLst/>
                        </a:rPr>
                        <a:t>( </a:t>
                      </a:r>
                      <a:r>
                        <a:rPr lang="ru-RU" sz="2000" u="none" strike="noStrike" dirty="0">
                          <a:effectLst/>
                        </a:rPr>
                        <a:t>женщины: </a:t>
                      </a:r>
                      <a:r>
                        <a:rPr lang="ru-RU" sz="2000" u="none" strike="noStrike" dirty="0" smtClean="0">
                          <a:effectLst/>
                        </a:rPr>
                        <a:t>55-79 </a:t>
                      </a:r>
                      <a:r>
                        <a:rPr lang="ru-RU" sz="2000" u="none" strike="noStrike" dirty="0">
                          <a:effectLst/>
                        </a:rPr>
                        <a:t>лет;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2000" u="none" strike="noStrike" dirty="0" smtClean="0">
                          <a:effectLst/>
                        </a:rPr>
                        <a:t>мужчины</a:t>
                      </a:r>
                      <a:r>
                        <a:rPr lang="ru-RU" sz="2000" u="none" strike="noStrike" dirty="0">
                          <a:effectLst/>
                        </a:rPr>
                        <a:t>: 60-79 лет)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РФ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10,6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12,6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17,6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873"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9,2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13,1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13,8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14,6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24,5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751" y="315445"/>
            <a:ext cx="5707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ПРОЕКТА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751" y="777110"/>
            <a:ext cx="10908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Доля населения, </a:t>
            </a:r>
            <a:r>
              <a:rPr lang="ru-RU" sz="22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 занимающихся </a:t>
            </a:r>
            <a:endParaRPr lang="ru-RU" sz="2200" b="1" dirty="0" smtClean="0">
              <a:solidFill>
                <a:srgbClr val="92D05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2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культурой и спортом</a:t>
            </a:r>
            <a:endParaRPr lang="ru-RU" sz="2200" b="1" dirty="0">
              <a:solidFill>
                <a:srgbClr val="92D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328" y="-5102"/>
            <a:ext cx="2128672" cy="15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5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70133"/>
              </p:ext>
            </p:extLst>
          </p:nvPr>
        </p:nvGraphicFramePr>
        <p:xfrm>
          <a:off x="378296" y="1084905"/>
          <a:ext cx="11527445" cy="54983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26516"/>
                <a:gridCol w="609600"/>
                <a:gridCol w="1287609"/>
                <a:gridCol w="1081549"/>
                <a:gridCol w="1061884"/>
                <a:gridCol w="1091380"/>
                <a:gridCol w="1079470"/>
                <a:gridCol w="1179751"/>
                <a:gridCol w="909686"/>
              </a:tblGrid>
              <a:tr h="58319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latin typeface="+mn-lt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спорта, %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РФ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56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58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3191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РБ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56,2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57,5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58,5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59,5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7238">
                <a:tc gridSpan="9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3875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</a:t>
                      </a:r>
                      <a:r>
                        <a:rPr lang="en-US" sz="1800" dirty="0" smtClean="0">
                          <a:latin typeface="+mn-lt"/>
                        </a:rPr>
                        <a:t>,%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РФ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67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3191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РБ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8296" y="254152"/>
            <a:ext cx="5707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ПРОЕКТА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1392" y="683657"/>
            <a:ext cx="829644" cy="33971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2018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762" y="683656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6648" y="683656"/>
            <a:ext cx="769468" cy="36148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3605" y="68365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9126" y="70046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33392" y="70046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16259" y="70046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035" y="2014709"/>
            <a:ext cx="3027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600" dirty="0">
                <a:latin typeface="+mj-lt"/>
                <a:cs typeface="Times New Roman" panose="02020603050405020304" pitchFamily="18" charset="0"/>
              </a:rPr>
              <a:t>Вовлечение в систематические занятия физической культурой и спортом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434" y="4533992"/>
            <a:ext cx="26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Проведение физкультурных и комплексных физкультурных мероприятий среди всех возрастных групп населения по массовым видам спорта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object 134"/>
          <p:cNvSpPr/>
          <p:nvPr/>
        </p:nvSpPr>
        <p:spPr>
          <a:xfrm>
            <a:off x="1845735" y="913214"/>
            <a:ext cx="957667" cy="528468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17435" y="1798711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3396" y="166148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9541" y="1653673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5686" y="1658439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1648" y="1642809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46341" y="1646533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1586" y="1658439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5463" y="682887"/>
            <a:ext cx="735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  <a:ea typeface="Calibri" panose="020F0502020204030204" pitchFamily="34" charset="0"/>
              </a:rPr>
              <a:t>Объем финансового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обеспечения</a:t>
            </a:r>
            <a:r>
              <a:rPr lang="en-US" sz="2400" b="1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млн. руб. 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0166961"/>
              </p:ext>
            </p:extLst>
          </p:nvPr>
        </p:nvGraphicFramePr>
        <p:xfrm>
          <a:off x="3401293" y="2004252"/>
          <a:ext cx="7792219" cy="11854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4930"/>
                <a:gridCol w="1060760"/>
                <a:gridCol w="1184344"/>
                <a:gridCol w="1081358"/>
                <a:gridCol w="996519"/>
                <a:gridCol w="1046270"/>
                <a:gridCol w="1076164"/>
                <a:gridCol w="831874"/>
              </a:tblGrid>
              <a:tr h="39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35,91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35,91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35,91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167,89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167,92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167,64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611,18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164,53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164,56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164,29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493,38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8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/>
                          </a:solidFill>
                          <a:effectLst/>
                        </a:rPr>
                        <a:t>35,91</a:t>
                      </a:r>
                      <a:endParaRPr lang="ru-RU" sz="2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/>
                          </a:solidFill>
                          <a:effectLst/>
                        </a:rPr>
                        <a:t>35,91</a:t>
                      </a:r>
                      <a:endParaRPr lang="ru-RU" sz="2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/>
                          </a:solidFill>
                          <a:effectLst/>
                        </a:rPr>
                        <a:t>35,91</a:t>
                      </a:r>
                      <a:endParaRPr lang="ru-RU" sz="2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3,36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3,36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3,35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2000" b="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5681495"/>
              </p:ext>
            </p:extLst>
          </p:nvPr>
        </p:nvGraphicFramePr>
        <p:xfrm>
          <a:off x="3370185" y="3570796"/>
          <a:ext cx="7854433" cy="1051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9041"/>
                <a:gridCol w="1069230"/>
                <a:gridCol w="1193800"/>
                <a:gridCol w="1089992"/>
                <a:gridCol w="1004475"/>
                <a:gridCol w="1054623"/>
                <a:gridCol w="1084756"/>
                <a:gridCol w="838516"/>
              </a:tblGrid>
              <a:tr h="262457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15,83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15,83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15,83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147,81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147,81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147,81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490,92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144,85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144,85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144,85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434,55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15,83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15,83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15,83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2,96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2,96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2,96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C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56,37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48260" y="3564698"/>
            <a:ext cx="2505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Дворовые инструкторы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66138" y="3019170"/>
            <a:ext cx="10739" cy="17373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2033" y="3887864"/>
            <a:ext cx="170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6877" y="4738200"/>
            <a:ext cx="170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002883"/>
              </p:ext>
            </p:extLst>
          </p:nvPr>
        </p:nvGraphicFramePr>
        <p:xfrm>
          <a:off x="3385406" y="5307715"/>
          <a:ext cx="7839212" cy="1051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8036"/>
                <a:gridCol w="1067157"/>
                <a:gridCol w="1191486"/>
                <a:gridCol w="1087880"/>
                <a:gridCol w="1002528"/>
                <a:gridCol w="1052580"/>
                <a:gridCol w="1082654"/>
                <a:gridCol w="836891"/>
              </a:tblGrid>
              <a:tr h="262457">
                <a:tc>
                  <a:txBody>
                    <a:bodyPr/>
                    <a:lstStyle/>
                    <a:p>
                      <a:endParaRPr lang="ru-RU" sz="2000" dirty="0">
                        <a:latin typeface="Century Gothic" panose="020B0502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20,08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20,08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20,08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20,08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20,11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19,83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120,26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 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0,00</a:t>
                      </a:r>
                      <a:endParaRPr lang="ru-RU" sz="200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</a:rPr>
                        <a:t>19,68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19,71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19,43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58,82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20,08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20,08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20,08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</a:rPr>
                        <a:t>61,44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275985" y="159609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90" y="1956214"/>
            <a:ext cx="34067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+mj-lt"/>
                <a:cs typeface="Times New Roman" panose="02020603050405020304" pitchFamily="18" charset="0"/>
              </a:rPr>
              <a:t>Реализация информационно-коммуникационной кампании по пропаганде физической культуры</a:t>
            </a:r>
          </a:p>
        </p:txBody>
      </p:sp>
      <p:sp>
        <p:nvSpPr>
          <p:cNvPr id="6" name="object 134"/>
          <p:cNvSpPr/>
          <p:nvPr/>
        </p:nvSpPr>
        <p:spPr>
          <a:xfrm>
            <a:off x="2438865" y="925964"/>
            <a:ext cx="957667" cy="528468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199319" y="1798711"/>
            <a:ext cx="838775" cy="17100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6701" y="1544500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2019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7392" y="1534062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2020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7592" y="1534059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2021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65941" y="153405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2022 г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46341" y="153405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2024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06141" y="1534058"/>
            <a:ext cx="829644" cy="33971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 г.</a:t>
            </a:r>
          </a:p>
          <a:p>
            <a:pPr algn="ctr"/>
            <a:endParaRPr 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46652" y="833833"/>
            <a:ext cx="456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финансового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млн. руб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1277515"/>
              </p:ext>
            </p:extLst>
          </p:nvPr>
        </p:nvGraphicFramePr>
        <p:xfrm>
          <a:off x="3401293" y="2004252"/>
          <a:ext cx="7792219" cy="11854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4930"/>
                <a:gridCol w="1060760"/>
                <a:gridCol w="1184344"/>
                <a:gridCol w="1081358"/>
                <a:gridCol w="996519"/>
                <a:gridCol w="1046270"/>
                <a:gridCol w="1076164"/>
                <a:gridCol w="831874"/>
              </a:tblGrid>
              <a:tr h="39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0,45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0,45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0,45</a:t>
                      </a:r>
                      <a:endParaRPr lang="ru-RU" sz="2000" b="1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4,82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4,82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4,82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15,81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0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4,72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4,72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4,72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14,16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8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0,45</a:t>
                      </a:r>
                      <a:endParaRPr lang="ru-RU" sz="2000" b="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0,45</a:t>
                      </a:r>
                      <a:endParaRPr lang="ru-RU" sz="2000" b="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0,45</a:t>
                      </a:r>
                      <a:endParaRPr lang="ru-RU" sz="2000" b="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0,10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0,10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0,10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</a:rPr>
                        <a:t>1,65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941152"/>
              </p:ext>
            </p:extLst>
          </p:nvPr>
        </p:nvGraphicFramePr>
        <p:xfrm>
          <a:off x="3403912" y="4055401"/>
          <a:ext cx="8155109" cy="16816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8910"/>
                <a:gridCol w="1022452"/>
                <a:gridCol w="1182847"/>
                <a:gridCol w="1132514"/>
                <a:gridCol w="989901"/>
                <a:gridCol w="1065402"/>
                <a:gridCol w="1031846"/>
                <a:gridCol w="1191237"/>
              </a:tblGrid>
              <a:tr h="4668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487,09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827,61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876,17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880,51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1020,51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880,51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4972,41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8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ФБ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349,15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762,45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628,57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862,90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1000,10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862,90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4466,07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8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</a:rPr>
                        <a:t>РБ</a:t>
                      </a:r>
                      <a:endParaRPr lang="ru-RU" sz="1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</a:rPr>
                        <a:t>137,94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</a:rPr>
                        <a:t>65,16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</a:rPr>
                        <a:t>12,83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17,61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20,41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17,61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</a:rPr>
                        <a:t>271,57</a:t>
                      </a:r>
                      <a:endParaRPr lang="ru-RU" sz="1800" b="1" dirty="0" smtClean="0">
                        <a:solidFill>
                          <a:srgbClr val="FFC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4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ВБ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0,00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0,00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234,77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234,77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8490" y="4055401"/>
            <a:ext cx="3406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физкультурно-спортивных комплексов и спортивных площадок по типовым проектам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199320" y="3935324"/>
            <a:ext cx="838775" cy="17100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01820" y="1534058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5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FABB44-3A51-4509-86EB-9200BD78719C}"/>
              </a:ext>
            </a:extLst>
          </p:cNvPr>
          <p:cNvSpPr txBox="1"/>
          <p:nvPr/>
        </p:nvSpPr>
        <p:spPr>
          <a:xfrm>
            <a:off x="1977792" y="649786"/>
            <a:ext cx="420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ПРОЕКТЫ 2021 ГОД</a:t>
            </a:r>
            <a:endParaRPr lang="ru-RU" sz="2000"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8B2EA3-1276-4559-8E0D-5F1B8D421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10"/>
          <a:stretch/>
        </p:blipFill>
        <p:spPr>
          <a:xfrm>
            <a:off x="1000839" y="593617"/>
            <a:ext cx="840143" cy="85616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917" y="1266824"/>
            <a:ext cx="7449391" cy="52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0114" y="2022854"/>
            <a:ext cx="18625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1460,0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34"/>
          <p:cNvSpPr/>
          <p:nvPr/>
        </p:nvSpPr>
        <p:spPr>
          <a:xfrm>
            <a:off x="670857" y="1685720"/>
            <a:ext cx="957667" cy="528468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2088407" y="1418328"/>
            <a:ext cx="2177645" cy="73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1083,1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ФБ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48798" y="1807910"/>
            <a:ext cx="1825759" cy="73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РБ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1960937" y="1685719"/>
            <a:ext cx="155448" cy="914400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57694" y="2335733"/>
            <a:ext cx="2262184" cy="73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310766" y="3450452"/>
            <a:ext cx="4593258" cy="2824051"/>
            <a:chOff x="-273620" y="3842879"/>
            <a:chExt cx="4593258" cy="282405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476667" y="4149221"/>
              <a:ext cx="914400" cy="1908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60,0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</a:p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60,0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91067" y="4149220"/>
              <a:ext cx="914400" cy="1908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731,98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14,94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00,0</a:t>
              </a:r>
            </a:p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746,92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84621" y="4149220"/>
              <a:ext cx="914400" cy="1908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351,15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7,17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234,77</a:t>
              </a:r>
            </a:p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593,09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273620" y="4153446"/>
              <a:ext cx="2362752" cy="1908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ФБ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РБ</a:t>
              </a:r>
            </a:p>
            <a:p>
              <a:pPr algn="ctr">
                <a:lnSpc>
                  <a:spcPct val="200000"/>
                </a:lnSpc>
              </a:pP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Внебюджет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2000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4948" y="4029290"/>
              <a:ext cx="1057002" cy="405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уб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81590" y="3842879"/>
              <a:ext cx="4138048" cy="282405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516207" y="2669980"/>
            <a:ext cx="484632" cy="31895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260761"/>
            <a:ext cx="525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ЛЕДОВОГО ДВОРЦА в г. Улан-Удэ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591109" y="532885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802" y="131061"/>
            <a:ext cx="44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«СПОРТ – НОРМА ЖИЗНИ»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061" y="0"/>
            <a:ext cx="2128672" cy="15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4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25650" t="8041" r="10424" b="30193"/>
          <a:stretch/>
        </p:blipFill>
        <p:spPr bwMode="auto">
          <a:xfrm>
            <a:off x="284986" y="2280700"/>
            <a:ext cx="6956384" cy="442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FABB44-3A51-4509-86EB-9200BD78719C}"/>
              </a:ext>
            </a:extLst>
          </p:cNvPr>
          <p:cNvSpPr txBox="1"/>
          <p:nvPr/>
        </p:nvSpPr>
        <p:spPr>
          <a:xfrm>
            <a:off x="1427120" y="989799"/>
            <a:ext cx="42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2019-2020 годы</a:t>
            </a:r>
            <a:endParaRPr lang="ru-RU" sz="2000"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98B2EA3-1276-4559-8E0D-5F1B8D421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10"/>
          <a:stretch/>
        </p:blipFill>
        <p:spPr>
          <a:xfrm>
            <a:off x="450167" y="933630"/>
            <a:ext cx="840143" cy="856168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419430" y="929568"/>
            <a:ext cx="624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ПО 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СТРЕЛЬБЕ ИЗ ЛУКА Республики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4914539" y="1323683"/>
            <a:ext cx="838775" cy="17100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5502" y="2490684"/>
            <a:ext cx="18625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4"/>
          <p:cNvSpPr/>
          <p:nvPr/>
        </p:nvSpPr>
        <p:spPr>
          <a:xfrm>
            <a:off x="8126245" y="2153550"/>
            <a:ext cx="957667" cy="528468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9534017" y="2120980"/>
            <a:ext cx="2177645" cy="73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ФБ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94408" y="2510562"/>
            <a:ext cx="1825759" cy="73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РБ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9378569" y="2149681"/>
            <a:ext cx="155448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58101" y="4052428"/>
            <a:ext cx="914400" cy="1908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103,30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49,94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153,24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72501" y="4052427"/>
            <a:ext cx="914400" cy="1908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16,7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49,94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66,64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07814" y="4056653"/>
            <a:ext cx="2362752" cy="1908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13167" y="4248013"/>
            <a:ext cx="1057002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63024" y="3746087"/>
            <a:ext cx="3399093" cy="262782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570169" y="3197028"/>
            <a:ext cx="484632" cy="31895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986" y="153569"/>
            <a:ext cx="619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ФЦП «РАЗВИТИЕ ФИЗИЧЕСКОЙ КУЛЬТУРЫ И СПОРТА»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139" y="0"/>
            <a:ext cx="2128672" cy="15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3386</TotalTime>
  <Words>1240</Words>
  <Application>Microsoft Office PowerPoint</Application>
  <PresentationFormat>Произвольный</PresentationFormat>
  <Paragraphs>546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Слайд 1</vt:lpstr>
      <vt:lpstr> ОСНОВНЫЕ ПОЛОЖЕНИЯ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ПРОВОДИМЫЕ МЕРОПРИЯТИЯ: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Алексеевна</dc:creator>
  <cp:lastModifiedBy>user</cp:lastModifiedBy>
  <cp:revision>176</cp:revision>
  <cp:lastPrinted>2018-12-05T18:19:42Z</cp:lastPrinted>
  <dcterms:created xsi:type="dcterms:W3CDTF">2018-12-02T11:04:39Z</dcterms:created>
  <dcterms:modified xsi:type="dcterms:W3CDTF">2019-09-18T04:58:35Z</dcterms:modified>
</cp:coreProperties>
</file>